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74"/>
  </p:notesMasterIdLst>
  <p:sldIdLst>
    <p:sldId id="313" r:id="rId2"/>
    <p:sldId id="453" r:id="rId3"/>
    <p:sldId id="506" r:id="rId4"/>
    <p:sldId id="507" r:id="rId5"/>
    <p:sldId id="478" r:id="rId6"/>
    <p:sldId id="471" r:id="rId7"/>
    <p:sldId id="472" r:id="rId8"/>
    <p:sldId id="435" r:id="rId9"/>
    <p:sldId id="438" r:id="rId10"/>
    <p:sldId id="473" r:id="rId11"/>
    <p:sldId id="469" r:id="rId12"/>
    <p:sldId id="474" r:id="rId13"/>
    <p:sldId id="475" r:id="rId14"/>
    <p:sldId id="477" r:id="rId15"/>
    <p:sldId id="502" r:id="rId16"/>
    <p:sldId id="334" r:id="rId17"/>
    <p:sldId id="480" r:id="rId18"/>
    <p:sldId id="450" r:id="rId19"/>
    <p:sldId id="451" r:id="rId20"/>
    <p:sldId id="479" r:id="rId21"/>
    <p:sldId id="416" r:id="rId22"/>
    <p:sldId id="417" r:id="rId23"/>
    <p:sldId id="501" r:id="rId24"/>
    <p:sldId id="481" r:id="rId25"/>
    <p:sldId id="505" r:id="rId26"/>
    <p:sldId id="497" r:id="rId27"/>
    <p:sldId id="503" r:id="rId28"/>
    <p:sldId id="461" r:id="rId29"/>
    <p:sldId id="464" r:id="rId30"/>
    <p:sldId id="465" r:id="rId31"/>
    <p:sldId id="420" r:id="rId32"/>
    <p:sldId id="433" r:id="rId33"/>
    <p:sldId id="487" r:id="rId34"/>
    <p:sldId id="466" r:id="rId35"/>
    <p:sldId id="426" r:id="rId36"/>
    <p:sldId id="495" r:id="rId37"/>
    <p:sldId id="467" r:id="rId38"/>
    <p:sldId id="482" r:id="rId39"/>
    <p:sldId id="428" r:id="rId40"/>
    <p:sldId id="434" r:id="rId41"/>
    <p:sldId id="430" r:id="rId42"/>
    <p:sldId id="468" r:id="rId43"/>
    <p:sldId id="431" r:id="rId44"/>
    <p:sldId id="483" r:id="rId45"/>
    <p:sldId id="484" r:id="rId46"/>
    <p:sldId id="486" r:id="rId47"/>
    <p:sldId id="485" r:id="rId48"/>
    <p:sldId id="488" r:id="rId49"/>
    <p:sldId id="455" r:id="rId50"/>
    <p:sldId id="440" r:id="rId51"/>
    <p:sldId id="456" r:id="rId52"/>
    <p:sldId id="442" r:id="rId53"/>
    <p:sldId id="504" r:id="rId54"/>
    <p:sldId id="448" r:id="rId55"/>
    <p:sldId id="443" r:id="rId56"/>
    <p:sldId id="444" r:id="rId57"/>
    <p:sldId id="445" r:id="rId58"/>
    <p:sldId id="498" r:id="rId59"/>
    <p:sldId id="496" r:id="rId60"/>
    <p:sldId id="413" r:id="rId61"/>
    <p:sldId id="446" r:id="rId62"/>
    <p:sldId id="491" r:id="rId63"/>
    <p:sldId id="499" r:id="rId64"/>
    <p:sldId id="500" r:id="rId65"/>
    <p:sldId id="449" r:id="rId66"/>
    <p:sldId id="441" r:id="rId67"/>
    <p:sldId id="437" r:id="rId68"/>
    <p:sldId id="489" r:id="rId69"/>
    <p:sldId id="493" r:id="rId70"/>
    <p:sldId id="494" r:id="rId71"/>
    <p:sldId id="490" r:id="rId72"/>
    <p:sldId id="492" r:id="rId73"/>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152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4"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245" name="PlaceHolder 2"/>
          <p:cNvSpPr>
            <a:spLocks noGrp="1"/>
          </p:cNvSpPr>
          <p:nvPr>
            <p:ph type="hdr"/>
          </p:nvPr>
        </p:nvSpPr>
        <p:spPr>
          <a:xfrm>
            <a:off x="0" y="0"/>
            <a:ext cx="3372840" cy="502560"/>
          </a:xfrm>
          <a:prstGeom prst="rect">
            <a:avLst/>
          </a:prstGeom>
        </p:spPr>
        <p:txBody>
          <a:bodyPr lIns="0" tIns="0" rIns="0" bIns="0"/>
          <a:lstStyle/>
          <a:p>
            <a:r>
              <a:rPr lang="en-US" sz="1400">
                <a:latin typeface="Times New Roman"/>
              </a:rPr>
              <a:t>&lt;header&gt;</a:t>
            </a:r>
            <a:endParaRPr/>
          </a:p>
        </p:txBody>
      </p:sp>
      <p:sp>
        <p:nvSpPr>
          <p:cNvPr id="246" name="PlaceHolder 3"/>
          <p:cNvSpPr>
            <a:spLocks noGrp="1"/>
          </p:cNvSpPr>
          <p:nvPr>
            <p:ph type="dt"/>
          </p:nvPr>
        </p:nvSpPr>
        <p:spPr>
          <a:xfrm>
            <a:off x="4399200" y="0"/>
            <a:ext cx="3372840" cy="502560"/>
          </a:xfrm>
          <a:prstGeom prst="rect">
            <a:avLst/>
          </a:prstGeom>
        </p:spPr>
        <p:txBody>
          <a:bodyPr lIns="0" tIns="0" rIns="0" bIns="0"/>
          <a:lstStyle/>
          <a:p>
            <a:pPr algn="r"/>
            <a:r>
              <a:rPr lang="en-US" sz="1400">
                <a:latin typeface="Times New Roman"/>
              </a:rPr>
              <a:t>&lt;date/time&gt;</a:t>
            </a:r>
            <a:endParaRPr/>
          </a:p>
        </p:txBody>
      </p:sp>
      <p:sp>
        <p:nvSpPr>
          <p:cNvPr id="247" name="PlaceHolder 4"/>
          <p:cNvSpPr>
            <a:spLocks noGrp="1"/>
          </p:cNvSpPr>
          <p:nvPr>
            <p:ph type="ftr"/>
          </p:nvPr>
        </p:nvSpPr>
        <p:spPr>
          <a:xfrm>
            <a:off x="0" y="9555480"/>
            <a:ext cx="3372840" cy="502560"/>
          </a:xfrm>
          <a:prstGeom prst="rect">
            <a:avLst/>
          </a:prstGeom>
        </p:spPr>
        <p:txBody>
          <a:bodyPr lIns="0" tIns="0" rIns="0" bIns="0" anchor="b"/>
          <a:lstStyle/>
          <a:p>
            <a:r>
              <a:rPr lang="en-US" sz="1400">
                <a:latin typeface="Times New Roman"/>
              </a:rPr>
              <a:t>&lt;footer&gt;</a:t>
            </a:r>
            <a:endParaRPr/>
          </a:p>
        </p:txBody>
      </p:sp>
      <p:sp>
        <p:nvSpPr>
          <p:cNvPr id="248" name="PlaceHolder 5"/>
          <p:cNvSpPr>
            <a:spLocks noGrp="1"/>
          </p:cNvSpPr>
          <p:nvPr>
            <p:ph type="sldNum"/>
          </p:nvPr>
        </p:nvSpPr>
        <p:spPr>
          <a:xfrm>
            <a:off x="4399200" y="9555480"/>
            <a:ext cx="3372840" cy="502560"/>
          </a:xfrm>
          <a:prstGeom prst="rect">
            <a:avLst/>
          </a:prstGeom>
        </p:spPr>
        <p:txBody>
          <a:bodyPr lIns="0" tIns="0" rIns="0" bIns="0" anchor="b"/>
          <a:lstStyle/>
          <a:p>
            <a:pPr algn="r"/>
            <a:fld id="{3A813FCC-2FF6-44DE-BACE-B7F1966E4693}" type="slidenum">
              <a:rPr lang="en-US" sz="1400">
                <a:latin typeface="Times New Roman"/>
              </a:rPr>
              <a:t>‹#›</a:t>
            </a:fld>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71" name="PlaceHolder 2"/>
          <p:cNvSpPr>
            <a:spLocks noGrp="1"/>
          </p:cNvSpPr>
          <p:nvPr>
            <p:ph type="body"/>
          </p:nvPr>
        </p:nvSpPr>
        <p:spPr>
          <a:xfrm>
            <a:off x="457200" y="1604520"/>
            <a:ext cx="8229240" cy="1896840"/>
          </a:xfrm>
          <a:prstGeom prst="rect">
            <a:avLst/>
          </a:prstGeom>
        </p:spPr>
        <p:txBody>
          <a:bodyPr lIns="0" tIns="0" rIns="0" bIns="0"/>
          <a:lstStyle/>
          <a:p>
            <a:endParaRPr/>
          </a:p>
        </p:txBody>
      </p:sp>
      <p:sp>
        <p:nvSpPr>
          <p:cNvPr id="72" name="PlaceHolder 3"/>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74"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75"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76" name="PlaceHolder 4"/>
          <p:cNvSpPr>
            <a:spLocks noGrp="1"/>
          </p:cNvSpPr>
          <p:nvPr>
            <p:ph type="body"/>
          </p:nvPr>
        </p:nvSpPr>
        <p:spPr>
          <a:xfrm>
            <a:off x="4674240" y="3682080"/>
            <a:ext cx="4015800" cy="1896840"/>
          </a:xfrm>
          <a:prstGeom prst="rect">
            <a:avLst/>
          </a:prstGeom>
        </p:spPr>
        <p:txBody>
          <a:bodyPr lIns="0" tIns="0" rIns="0" bIns="0"/>
          <a:lstStyle/>
          <a:p>
            <a:endParaRPr/>
          </a:p>
        </p:txBody>
      </p:sp>
      <p:sp>
        <p:nvSpPr>
          <p:cNvPr id="77" name="PlaceHolder 5"/>
          <p:cNvSpPr>
            <a:spLocks noGrp="1"/>
          </p:cNvSpPr>
          <p:nvPr>
            <p:ph type="body"/>
          </p:nvPr>
        </p:nvSpPr>
        <p:spPr>
          <a:xfrm>
            <a:off x="457200" y="3682080"/>
            <a:ext cx="4015800" cy="189684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79" name="PlaceHolder 2"/>
          <p:cNvSpPr>
            <a:spLocks noGrp="1"/>
          </p:cNvSpPr>
          <p:nvPr>
            <p:ph type="body"/>
          </p:nvPr>
        </p:nvSpPr>
        <p:spPr>
          <a:xfrm>
            <a:off x="457200" y="1604520"/>
            <a:ext cx="8229240" cy="3977280"/>
          </a:xfrm>
          <a:prstGeom prst="rect">
            <a:avLst/>
          </a:prstGeom>
        </p:spPr>
        <p:txBody>
          <a:bodyPr lIns="0" tIns="0" rIns="0" bIns="0"/>
          <a:lstStyle/>
          <a:p>
            <a:endParaRPr/>
          </a:p>
        </p:txBody>
      </p:sp>
      <p:sp>
        <p:nvSpPr>
          <p:cNvPr id="80" name="PlaceHolder 3"/>
          <p:cNvSpPr>
            <a:spLocks noGrp="1"/>
          </p:cNvSpPr>
          <p:nvPr>
            <p:ph type="body"/>
          </p:nvPr>
        </p:nvSpPr>
        <p:spPr>
          <a:xfrm>
            <a:off x="457200" y="1604520"/>
            <a:ext cx="8229240" cy="3977280"/>
          </a:xfrm>
          <a:prstGeom prst="rect">
            <a:avLst/>
          </a:prstGeom>
        </p:spPr>
        <p:txBody>
          <a:bodyPr lIns="0" tIns="0" rIns="0" bIns="0"/>
          <a:lstStyle/>
          <a:p>
            <a:endParaRPr/>
          </a:p>
        </p:txBody>
      </p:sp>
      <p:pic>
        <p:nvPicPr>
          <p:cNvPr id="81" name="Picture 80"/>
          <p:cNvPicPr/>
          <p:nvPr/>
        </p:nvPicPr>
        <p:blipFill>
          <a:blip r:embed="rId2"/>
          <a:stretch>
            <a:fillRect/>
          </a:stretch>
        </p:blipFill>
        <p:spPr>
          <a:xfrm>
            <a:off x="2079000" y="1604520"/>
            <a:ext cx="4984920" cy="3977280"/>
          </a:xfrm>
          <a:prstGeom prst="rect">
            <a:avLst/>
          </a:prstGeom>
          <a:ln>
            <a:noFill/>
          </a:ln>
        </p:spPr>
      </p:pic>
      <p:pic>
        <p:nvPicPr>
          <p:cNvPr id="82" name="Picture 81"/>
          <p:cNvPicPr/>
          <p:nvPr/>
        </p:nvPicPr>
        <p:blipFill>
          <a:blip r:embed="rId2"/>
          <a:stretch>
            <a:fillRect/>
          </a:stretch>
        </p:blipFill>
        <p:spPr>
          <a:xfrm>
            <a:off x="2079000" y="1604520"/>
            <a:ext cx="4984920" cy="397728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50" name="PlaceHolder 2"/>
          <p:cNvSpPr>
            <a:spLocks noGrp="1"/>
          </p:cNvSpPr>
          <p:nvPr>
            <p:ph type="subTitle"/>
          </p:nvPr>
        </p:nvSpPr>
        <p:spPr>
          <a:xfrm>
            <a:off x="457200" y="1604520"/>
            <a:ext cx="8229240" cy="3977640"/>
          </a:xfrm>
          <a:prstGeom prst="rect">
            <a:avLst/>
          </a:prstGeom>
        </p:spPr>
        <p:txBody>
          <a:bodyPr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52" name="PlaceHolder 2"/>
          <p:cNvSpPr>
            <a:spLocks noGrp="1"/>
          </p:cNvSpPr>
          <p:nvPr>
            <p:ph type="body"/>
          </p:nvPr>
        </p:nvSpPr>
        <p:spPr>
          <a:xfrm>
            <a:off x="457200" y="1604520"/>
            <a:ext cx="8229240" cy="397728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55" name="PlaceHolder 3"/>
          <p:cNvSpPr>
            <a:spLocks noGrp="1"/>
          </p:cNvSpPr>
          <p:nvPr>
            <p:ph type="body"/>
          </p:nvPr>
        </p:nvSpPr>
        <p:spPr>
          <a:xfrm>
            <a:off x="4674240" y="1604520"/>
            <a:ext cx="4015800" cy="397728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73600"/>
            <a:ext cx="8229240" cy="530820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59"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60" name="PlaceHolder 3"/>
          <p:cNvSpPr>
            <a:spLocks noGrp="1"/>
          </p:cNvSpPr>
          <p:nvPr>
            <p:ph type="body"/>
          </p:nvPr>
        </p:nvSpPr>
        <p:spPr>
          <a:xfrm>
            <a:off x="457200" y="3682080"/>
            <a:ext cx="4015800" cy="1896840"/>
          </a:xfrm>
          <a:prstGeom prst="rect">
            <a:avLst/>
          </a:prstGeom>
        </p:spPr>
        <p:txBody>
          <a:bodyPr lIns="0" tIns="0" rIns="0" bIns="0"/>
          <a:lstStyle/>
          <a:p>
            <a:endParaRPr/>
          </a:p>
        </p:txBody>
      </p:sp>
      <p:sp>
        <p:nvSpPr>
          <p:cNvPr id="61" name="PlaceHolder 4"/>
          <p:cNvSpPr>
            <a:spLocks noGrp="1"/>
          </p:cNvSpPr>
          <p:nvPr>
            <p:ph type="body"/>
          </p:nvPr>
        </p:nvSpPr>
        <p:spPr>
          <a:xfrm>
            <a:off x="4674240" y="1604520"/>
            <a:ext cx="4015800" cy="397728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63"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64"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65" name="PlaceHolder 4"/>
          <p:cNvSpPr>
            <a:spLocks noGrp="1"/>
          </p:cNvSpPr>
          <p:nvPr>
            <p:ph type="body"/>
          </p:nvPr>
        </p:nvSpPr>
        <p:spPr>
          <a:xfrm>
            <a:off x="4674240" y="3682080"/>
            <a:ext cx="4015800" cy="189684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3600"/>
            <a:ext cx="8229240" cy="1145160"/>
          </a:xfrm>
          <a:prstGeom prst="rect">
            <a:avLst/>
          </a:prstGeom>
        </p:spPr>
        <p:txBody>
          <a:bodyPr lIns="0" tIns="0" rIns="0" bIns="0" anchor="ctr"/>
          <a:lstStyle/>
          <a:p>
            <a:pPr algn="ctr"/>
            <a:endParaRPr/>
          </a:p>
        </p:txBody>
      </p:sp>
      <p:sp>
        <p:nvSpPr>
          <p:cNvPr id="67"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68"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69" name="PlaceHolder 4"/>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US" sz="4400">
                <a:latin typeface="Arial"/>
              </a:rPr>
              <a:t>Click to edit the title text format</a:t>
            </a:r>
            <a:endParaRPr/>
          </a:p>
        </p:txBody>
      </p:sp>
      <p:sp>
        <p:nvSpPr>
          <p:cNvPr id="48" name="PlaceHolder 2"/>
          <p:cNvSpPr>
            <a:spLocks noGrp="1"/>
          </p:cNvSpPr>
          <p:nvPr>
            <p:ph type="body"/>
          </p:nvPr>
        </p:nvSpPr>
        <p:spPr>
          <a:xfrm>
            <a:off x="457200" y="1604520"/>
            <a:ext cx="8229240" cy="3977280"/>
          </a:xfrm>
          <a:prstGeom prst="rect">
            <a:avLst/>
          </a:prstGeom>
        </p:spPr>
        <p:txBody>
          <a:bodyPr lIns="0" tIns="0" rIns="0" bIns="0"/>
          <a:lstStyle/>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2.wdp"/><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28.png"/><Relationship Id="rId5" Type="http://schemas.microsoft.com/office/2007/relationships/hdphoto" Target="../media/hdphoto3.wdp"/><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2.wdp"/><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28.png"/><Relationship Id="rId5" Type="http://schemas.microsoft.com/office/2007/relationships/hdphoto" Target="../media/hdphoto3.wdp"/><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2.wdp"/><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28.png"/><Relationship Id="rId5" Type="http://schemas.microsoft.com/office/2007/relationships/hdphoto" Target="../media/hdphoto3.wdp"/><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13" Type="http://schemas.microsoft.com/office/2007/relationships/hdphoto" Target="../media/hdphoto9.wdp"/><Relationship Id="rId3" Type="http://schemas.microsoft.com/office/2007/relationships/hdphoto" Target="../media/hdphoto5.wdp"/><Relationship Id="rId7" Type="http://schemas.microsoft.com/office/2007/relationships/hdphoto" Target="../media/hdphoto7.wdp"/><Relationship Id="rId12"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4.png"/><Relationship Id="rId11" Type="http://schemas.microsoft.com/office/2007/relationships/hdphoto" Target="../media/hdphoto8.wdp"/><Relationship Id="rId5" Type="http://schemas.microsoft.com/office/2007/relationships/hdphoto" Target="../media/hdphoto6.wdp"/><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2.png"/><Relationship Id="rId1" Type="http://schemas.openxmlformats.org/officeDocument/2006/relationships/slideLayout" Target="../slideLayouts/slideLayout1.xml"/><Relationship Id="rId5" Type="http://schemas.microsoft.com/office/2007/relationships/hdphoto" Target="../media/hdphoto12.wdp"/><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48.png"/><Relationship Id="rId1" Type="http://schemas.openxmlformats.org/officeDocument/2006/relationships/slideLayout" Target="../slideLayouts/slideLayout1.xml"/><Relationship Id="rId5" Type="http://schemas.microsoft.com/office/2007/relationships/hdphoto" Target="../media/hdphoto14.wdp"/><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37.png"/><Relationship Id="rId7" Type="http://schemas.openxmlformats.org/officeDocument/2006/relationships/image" Target="../media/image59.png"/><Relationship Id="rId12" Type="http://schemas.microsoft.com/office/2007/relationships/hdphoto" Target="../media/hdphoto18.wdp"/><Relationship Id="rId2" Type="http://schemas.openxmlformats.org/officeDocument/2006/relationships/hyperlink" Target="https://en.wikipedia.org/wiki/Memory_card" TargetMode="External"/><Relationship Id="rId1" Type="http://schemas.openxmlformats.org/officeDocument/2006/relationships/slideLayout" Target="../slideLayouts/slideLayout1.xml"/><Relationship Id="rId6" Type="http://schemas.microsoft.com/office/2007/relationships/hdphoto" Target="../media/hdphoto15.wdp"/><Relationship Id="rId11" Type="http://schemas.openxmlformats.org/officeDocument/2006/relationships/image" Target="../media/image61.png"/><Relationship Id="rId5" Type="http://schemas.openxmlformats.org/officeDocument/2006/relationships/image" Target="../media/image58.png"/><Relationship Id="rId10" Type="http://schemas.microsoft.com/office/2007/relationships/hdphoto" Target="../media/hdphoto17.wdp"/><Relationship Id="rId4" Type="http://schemas.microsoft.com/office/2007/relationships/hdphoto" Target="../media/hdphoto8.wdp"/><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 Id="rId5" Type="http://schemas.openxmlformats.org/officeDocument/2006/relationships/hyperlink" Target="http://wiki.redump.org/index.php?title=List_of_SID_codes" TargetMode="Externa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73.jpeg"/><Relationship Id="rId3" Type="http://schemas.microsoft.com/office/2007/relationships/hdphoto" Target="../media/hdphoto19.wdp"/><Relationship Id="rId7" Type="http://schemas.microsoft.com/office/2007/relationships/hdphoto" Target="../media/hdphoto21.wdp"/><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72.png"/><Relationship Id="rId5" Type="http://schemas.microsoft.com/office/2007/relationships/hdphoto" Target="../media/hdphoto20.wdp"/><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74.png"/><Relationship Id="rId1" Type="http://schemas.openxmlformats.org/officeDocument/2006/relationships/slideLayout" Target="../slideLayouts/slideLayout1.xml"/><Relationship Id="rId5" Type="http://schemas.microsoft.com/office/2007/relationships/hdphoto" Target="../media/hdphoto23.wdp"/><Relationship Id="rId4"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6" Type="http://schemas.microsoft.com/office/2007/relationships/hdphoto" Target="../media/hdphoto25.wdp"/><Relationship Id="rId5" Type="http://schemas.openxmlformats.org/officeDocument/2006/relationships/image" Target="../media/image78.png"/><Relationship Id="rId4" Type="http://schemas.microsoft.com/office/2007/relationships/hdphoto" Target="../media/hdphoto24.wdp"/></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www.kernel.org/doc/html/v4.11/admin-guide/devices.html" TargetMode="Externa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80" y="1776487"/>
            <a:ext cx="8229240" cy="1483548"/>
          </a:xfrm>
        </p:spPr>
        <p:txBody>
          <a:bodyPr/>
          <a:lstStyle/>
          <a:p>
            <a:pPr algn="ctr"/>
            <a:r>
              <a:rPr lang="en-US" sz="2800" b="1" dirty="0">
                <a:latin typeface="Courier New" panose="02070309020205020404" pitchFamily="49" charset="0"/>
                <a:cs typeface="Courier New" panose="02070309020205020404" pitchFamily="49" charset="0"/>
              </a:rPr>
              <a:t>COMP 5350 / 6350 / 6356</a:t>
            </a:r>
            <a:br>
              <a:rPr lang="en-US" sz="2800" b="1" dirty="0">
                <a:latin typeface="Courier New" panose="02070309020205020404" pitchFamily="49" charset="0"/>
                <a:cs typeface="Courier New" panose="02070309020205020404" pitchFamily="49" charset="0"/>
              </a:rPr>
            </a:br>
            <a:br>
              <a:rPr lang="en-US" sz="2800" b="1" dirty="0">
                <a:latin typeface="Courier New" panose="02070309020205020404" pitchFamily="49" charset="0"/>
                <a:cs typeface="Courier New" panose="02070309020205020404" pitchFamily="49" charset="0"/>
              </a:rPr>
            </a:br>
            <a:r>
              <a:rPr lang="en-US" sz="2800" b="1" dirty="0">
                <a:latin typeface="Courier New" panose="02070309020205020404" pitchFamily="49" charset="0"/>
                <a:cs typeface="Courier New" panose="02070309020205020404" pitchFamily="49" charset="0"/>
              </a:rPr>
              <a:t>Digital Forensics</a:t>
            </a:r>
            <a:br>
              <a:rPr lang="en-US" sz="2800" b="1" dirty="0">
                <a:latin typeface="Courier New" panose="02070309020205020404" pitchFamily="49" charset="0"/>
                <a:cs typeface="Courier New" panose="02070309020205020404" pitchFamily="49" charset="0"/>
              </a:rPr>
            </a:br>
            <a:r>
              <a:rPr lang="en-US" sz="2800" b="1" dirty="0">
                <a:latin typeface="Courier New" panose="02070309020205020404" pitchFamily="49" charset="0"/>
                <a:cs typeface="Courier New" panose="02070309020205020404" pitchFamily="49" charset="0"/>
              </a:rPr>
              <a:t>Spring 2019</a:t>
            </a:r>
          </a:p>
        </p:txBody>
      </p:sp>
      <p:pic>
        <p:nvPicPr>
          <p:cNvPr id="4" name="Picture 3" descr="A close up of a sign&#10;&#10;Description automatically generated">
            <a:extLst>
              <a:ext uri="{FF2B5EF4-FFF2-40B4-BE49-F238E27FC236}">
                <a16:creationId xmlns:a16="http://schemas.microsoft.com/office/drawing/2014/main" id="{DFAF9D34-E989-4DF7-AB96-39BA6CAB1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3211" y="5117459"/>
            <a:ext cx="4477578" cy="1217901"/>
          </a:xfrm>
          <a:prstGeom prst="rect">
            <a:avLst/>
          </a:prstGeom>
        </p:spPr>
      </p:pic>
    </p:spTree>
    <p:extLst>
      <p:ext uri="{BB962C8B-B14F-4D97-AF65-F5344CB8AC3E}">
        <p14:creationId xmlns:p14="http://schemas.microsoft.com/office/powerpoint/2010/main" val="2695700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203538" y="1131221"/>
            <a:ext cx="8653320" cy="5175315"/>
          </a:xfrm>
          <a:prstGeom prst="rect">
            <a:avLst/>
          </a:prstGeom>
          <a:noFill/>
          <a:ln>
            <a:noFill/>
          </a:ln>
        </p:spPr>
        <p:txBody>
          <a:bodyPr lIns="90000" tIns="45000" rIns="90000" bIns="45000"/>
          <a:lstStyle/>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Provision</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Allocation of host resources for a guest</a:t>
            </a:r>
          </a:p>
          <a:p>
            <a:pPr>
              <a:lnSpc>
                <a:spcPct val="100000"/>
              </a:lnSpc>
              <a:buFont typeface="Wingdings" charset="2"/>
              <a:buChar char=""/>
            </a:pPr>
            <a:endParaRPr lang="en-US" sz="22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Clone</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Replica or copy of a virtual machine for either backup or operational purposes</a:t>
            </a:r>
          </a:p>
          <a:p>
            <a:pPr lvl="1"/>
            <a:endParaRPr lang="en-US" sz="22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Snapshot</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Image capture of a virtual machine</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Allow quick rollback of a VM due to corruption or misconfiguration</a:t>
            </a:r>
          </a:p>
          <a:p>
            <a:pPr marL="342900" indent="-342900">
              <a:buFont typeface="Wingdings" panose="05000000000000000000" pitchFamily="2" charset="2"/>
              <a:buChar char="ü"/>
            </a:pPr>
            <a:endParaRPr lang="en-US" sz="22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2200" b="1" dirty="0">
                <a:solidFill>
                  <a:srgbClr val="000000"/>
                </a:solidFill>
                <a:latin typeface="Courier New" panose="02070309020205020404" pitchFamily="49" charset="0"/>
                <a:cs typeface="Courier New" panose="02070309020205020404" pitchFamily="49" charset="0"/>
              </a:rPr>
              <a:t>Sandboxing </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Separation of guest resources from external sources</a:t>
            </a:r>
          </a:p>
        </p:txBody>
      </p:sp>
      <p:sp>
        <p:nvSpPr>
          <p:cNvPr id="252" name="CustomShape 2"/>
          <p:cNvSpPr/>
          <p:nvPr/>
        </p:nvSpPr>
        <p:spPr>
          <a:xfrm>
            <a:off x="1010618" y="75414"/>
            <a:ext cx="7122764" cy="51847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Additional Virtualization Terms</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225027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Hypervisor Network Settings</a:t>
            </a:r>
            <a:endParaRPr dirty="0">
              <a:latin typeface="Courier New" panose="02070309020205020404" pitchFamily="49" charset="0"/>
              <a:cs typeface="Courier New" panose="02070309020205020404" pitchFamily="49" charset="0"/>
            </a:endParaRPr>
          </a:p>
        </p:txBody>
      </p:sp>
      <p:sp>
        <p:nvSpPr>
          <p:cNvPr id="8" name="CustomShape 1">
            <a:extLst>
              <a:ext uri="{FF2B5EF4-FFF2-40B4-BE49-F238E27FC236}">
                <a16:creationId xmlns:a16="http://schemas.microsoft.com/office/drawing/2014/main" id="{5A843773-C6E2-4EF5-9743-C2B9CA7724A5}"/>
              </a:ext>
            </a:extLst>
          </p:cNvPr>
          <p:cNvSpPr/>
          <p:nvPr/>
        </p:nvSpPr>
        <p:spPr>
          <a:xfrm>
            <a:off x="348793" y="678729"/>
            <a:ext cx="8587818" cy="1894790"/>
          </a:xfrm>
          <a:prstGeom prst="rect">
            <a:avLst/>
          </a:prstGeom>
          <a:noFill/>
          <a:ln>
            <a:noFill/>
          </a:ln>
        </p:spPr>
        <p:txBody>
          <a:bodyPr lIns="90000" tIns="45000" rIns="90000" bIns="45000" anchor="t"/>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Hypervisors manage all resources and allocate based on virtual machine needs</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Memory</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Processors</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Network Interfaces – Host Only, Bridged, NAT</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USB Controller</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Display</a:t>
            </a:r>
          </a:p>
        </p:txBody>
      </p:sp>
      <p:sp>
        <p:nvSpPr>
          <p:cNvPr id="7" name="Arrow: Right 6">
            <a:extLst>
              <a:ext uri="{FF2B5EF4-FFF2-40B4-BE49-F238E27FC236}">
                <a16:creationId xmlns:a16="http://schemas.microsoft.com/office/drawing/2014/main" id="{C8FA0A91-9A4D-4C8F-BD0B-9CD25447453B}"/>
              </a:ext>
            </a:extLst>
          </p:cNvPr>
          <p:cNvSpPr/>
          <p:nvPr/>
        </p:nvSpPr>
        <p:spPr>
          <a:xfrm>
            <a:off x="4349251" y="4418805"/>
            <a:ext cx="1299534" cy="58640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9" name="Picture 8">
            <a:extLst>
              <a:ext uri="{FF2B5EF4-FFF2-40B4-BE49-F238E27FC236}">
                <a16:creationId xmlns:a16="http://schemas.microsoft.com/office/drawing/2014/main" id="{7FF52198-464D-46AA-B7D9-DAB3119769A6}"/>
              </a:ext>
            </a:extLst>
          </p:cNvPr>
          <p:cNvPicPr>
            <a:picLocks noChangeAspect="1"/>
          </p:cNvPicPr>
          <p:nvPr/>
        </p:nvPicPr>
        <p:blipFill rotWithShape="1">
          <a:blip r:embed="rId2"/>
          <a:srcRect l="45686"/>
          <a:stretch/>
        </p:blipFill>
        <p:spPr>
          <a:xfrm>
            <a:off x="5824860" y="3101462"/>
            <a:ext cx="2920619" cy="3221097"/>
          </a:xfrm>
          <a:prstGeom prst="rect">
            <a:avLst/>
          </a:prstGeom>
          <a:ln>
            <a:solidFill>
              <a:schemeClr val="tx1"/>
            </a:solidFill>
          </a:ln>
        </p:spPr>
      </p:pic>
      <p:pic>
        <p:nvPicPr>
          <p:cNvPr id="10" name="Picture 9">
            <a:extLst>
              <a:ext uri="{FF2B5EF4-FFF2-40B4-BE49-F238E27FC236}">
                <a16:creationId xmlns:a16="http://schemas.microsoft.com/office/drawing/2014/main" id="{DAAEDE86-D0CA-412C-9B95-9C0D833BC8C4}"/>
              </a:ext>
            </a:extLst>
          </p:cNvPr>
          <p:cNvPicPr>
            <a:picLocks noChangeAspect="1"/>
          </p:cNvPicPr>
          <p:nvPr/>
        </p:nvPicPr>
        <p:blipFill>
          <a:blip r:embed="rId3"/>
          <a:stretch>
            <a:fillRect/>
          </a:stretch>
        </p:blipFill>
        <p:spPr>
          <a:xfrm>
            <a:off x="213634" y="2691394"/>
            <a:ext cx="3959543" cy="4041232"/>
          </a:xfrm>
          <a:prstGeom prst="rect">
            <a:avLst/>
          </a:prstGeom>
          <a:ln>
            <a:solidFill>
              <a:schemeClr val="tx1"/>
            </a:solidFill>
          </a:ln>
        </p:spPr>
      </p:pic>
    </p:spTree>
    <p:extLst>
      <p:ext uri="{BB962C8B-B14F-4D97-AF65-F5344CB8AC3E}">
        <p14:creationId xmlns:p14="http://schemas.microsoft.com/office/powerpoint/2010/main" val="345775224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01926" y="69063"/>
            <a:ext cx="8140148" cy="489455"/>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Bridged Network</a:t>
            </a:r>
            <a:endParaRPr dirty="0">
              <a:latin typeface="Courier New" panose="02070309020205020404" pitchFamily="49" charset="0"/>
              <a:cs typeface="Courier New" panose="02070309020205020404" pitchFamily="49" charset="0"/>
            </a:endParaRPr>
          </a:p>
        </p:txBody>
      </p:sp>
      <p:cxnSp>
        <p:nvCxnSpPr>
          <p:cNvPr id="14" name="Straight Connector 13">
            <a:extLst>
              <a:ext uri="{FF2B5EF4-FFF2-40B4-BE49-F238E27FC236}">
                <a16:creationId xmlns:a16="http://schemas.microsoft.com/office/drawing/2014/main" id="{00B8FB42-49BB-4D9A-8676-F8560F69ECF2}"/>
              </a:ext>
            </a:extLst>
          </p:cNvPr>
          <p:cNvCxnSpPr>
            <a:cxnSpLocks/>
          </p:cNvCxnSpPr>
          <p:nvPr/>
        </p:nvCxnSpPr>
        <p:spPr>
          <a:xfrm flipV="1">
            <a:off x="1531276" y="5388914"/>
            <a:ext cx="1050030" cy="8334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AA21374-BECC-45D6-B5B5-DCF47D68F7E1}"/>
              </a:ext>
            </a:extLst>
          </p:cNvPr>
          <p:cNvCxnSpPr>
            <a:cxnSpLocks/>
          </p:cNvCxnSpPr>
          <p:nvPr/>
        </p:nvCxnSpPr>
        <p:spPr>
          <a:xfrm flipV="1">
            <a:off x="502133" y="5400388"/>
            <a:ext cx="2040168" cy="149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36A9410-9D80-4D86-A39C-4B1B32AAA583}"/>
              </a:ext>
            </a:extLst>
          </p:cNvPr>
          <p:cNvCxnSpPr>
            <a:cxnSpLocks/>
          </p:cNvCxnSpPr>
          <p:nvPr/>
        </p:nvCxnSpPr>
        <p:spPr>
          <a:xfrm>
            <a:off x="929777" y="4431060"/>
            <a:ext cx="1604459" cy="9778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loud 16">
            <a:extLst>
              <a:ext uri="{FF2B5EF4-FFF2-40B4-BE49-F238E27FC236}">
                <a16:creationId xmlns:a16="http://schemas.microsoft.com/office/drawing/2014/main" id="{43C0F1BF-9BEF-4FB4-B36A-9B6616A94F36}"/>
              </a:ext>
            </a:extLst>
          </p:cNvPr>
          <p:cNvSpPr/>
          <p:nvPr/>
        </p:nvSpPr>
        <p:spPr>
          <a:xfrm>
            <a:off x="6953842" y="4940998"/>
            <a:ext cx="1851120" cy="948455"/>
          </a:xfrm>
          <a:prstGeom prst="clou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endParaRPr>
          </a:p>
        </p:txBody>
      </p:sp>
      <p:sp>
        <p:nvSpPr>
          <p:cNvPr id="18" name="TextBox 17">
            <a:extLst>
              <a:ext uri="{FF2B5EF4-FFF2-40B4-BE49-F238E27FC236}">
                <a16:creationId xmlns:a16="http://schemas.microsoft.com/office/drawing/2014/main" id="{8B4DE347-CFE0-42CA-855E-370F910C564B}"/>
              </a:ext>
            </a:extLst>
          </p:cNvPr>
          <p:cNvSpPr txBox="1"/>
          <p:nvPr/>
        </p:nvSpPr>
        <p:spPr>
          <a:xfrm>
            <a:off x="7355059" y="5205204"/>
            <a:ext cx="1048685" cy="338554"/>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Network</a:t>
            </a:r>
          </a:p>
        </p:txBody>
      </p:sp>
      <p:pic>
        <p:nvPicPr>
          <p:cNvPr id="19" name="Picture 18">
            <a:extLst>
              <a:ext uri="{FF2B5EF4-FFF2-40B4-BE49-F238E27FC236}">
                <a16:creationId xmlns:a16="http://schemas.microsoft.com/office/drawing/2014/main" id="{1215CD16-E744-4D16-902F-D5E20341654A}"/>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8977" b="51921" l="22854" r="37533">
                        <a14:foregroundMark x1="24972" y1="10554" x2="30249" y2="20784"/>
                        <a14:foregroundMark x1="30249" y1="20784" x2="35972" y2="48767"/>
                        <a14:foregroundMark x1="35972" y1="48767" x2="29283" y2="49616"/>
                        <a14:foregroundMark x1="29283" y1="49616" x2="28279" y2="40477"/>
                        <a14:foregroundMark x1="28279" y1="40477" x2="34300" y2="17347"/>
                        <a14:foregroundMark x1="34300" y1="17347" x2="32107" y2="10837"/>
                        <a14:foregroundMark x1="32107" y1="10837" x2="24972" y2="10069"/>
                        <a14:foregroundMark x1="24972" y1="10069" x2="24266" y2="48201"/>
                        <a14:foregroundMark x1="24266" y1="48201" x2="30732" y2="50869"/>
                        <a14:foregroundMark x1="30732" y1="50869" x2="37087" y2="50505"/>
                        <a14:foregroundMark x1="37087" y1="50505" x2="35823" y2="13021"/>
                        <a14:foregroundMark x1="35823" y1="13021" x2="29840" y2="9462"/>
                        <a14:foregroundMark x1="29840" y1="9462" x2="23857" y2="9786"/>
                        <a14:foregroundMark x1="23003" y1="21068" x2="22854" y2="19207"/>
                        <a14:foregroundMark x1="22854" y1="19086" x2="23263" y2="11929"/>
                        <a14:foregroundMark x1="23263" y1="11929" x2="26830" y2="9139"/>
                        <a14:foregroundMark x1="26830" y1="9139" x2="33259" y2="9300"/>
                        <a14:foregroundMark x1="33259" y1="9300" x2="37533" y2="13951"/>
                        <a14:foregroundMark x1="27536" y1="15973" x2="32404" y2="14112"/>
                        <a14:foregroundMark x1="30249" y1="9786" x2="32107" y2="13789"/>
                        <a14:foregroundMark x1="30398" y1="8977" x2="36975" y2="8977"/>
                        <a14:foregroundMark x1="37533" y1="10999" x2="37533" y2="20946"/>
                        <a14:foregroundMark x1="37533" y1="21229" x2="36232" y2="51395"/>
                        <a14:foregroundMark x1="36232" y1="51395" x2="29283" y2="51921"/>
                        <a14:foregroundMark x1="29283" y1="51921" x2="34820" y2="50061"/>
                      </a14:backgroundRemoval>
                    </a14:imgEffect>
                  </a14:imgLayer>
                </a14:imgProps>
              </a:ext>
              <a:ext uri="{28A0092B-C50C-407E-A947-70E740481C1C}">
                <a14:useLocalDpi xmlns:a14="http://schemas.microsoft.com/office/drawing/2010/main" val="0"/>
              </a:ext>
            </a:extLst>
          </a:blip>
          <a:srcRect l="21935" t="7597" r="61255" b="47442"/>
          <a:stretch/>
        </p:blipFill>
        <p:spPr>
          <a:xfrm>
            <a:off x="4810649" y="4745644"/>
            <a:ext cx="523489" cy="1286540"/>
          </a:xfrm>
          <a:prstGeom prst="rect">
            <a:avLst/>
          </a:prstGeom>
        </p:spPr>
      </p:pic>
      <p:cxnSp>
        <p:nvCxnSpPr>
          <p:cNvPr id="20" name="Straight Connector 19">
            <a:extLst>
              <a:ext uri="{FF2B5EF4-FFF2-40B4-BE49-F238E27FC236}">
                <a16:creationId xmlns:a16="http://schemas.microsoft.com/office/drawing/2014/main" id="{D1DFD465-E602-46BD-B524-9B6A066D042E}"/>
              </a:ext>
            </a:extLst>
          </p:cNvPr>
          <p:cNvCxnSpPr>
            <a:cxnSpLocks/>
          </p:cNvCxnSpPr>
          <p:nvPr/>
        </p:nvCxnSpPr>
        <p:spPr>
          <a:xfrm>
            <a:off x="2440745" y="4032397"/>
            <a:ext cx="101556" cy="13607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 descr="http://itnotes.in/wp-content/uploads/2014/10/collision-domain.png">
            <a:extLst>
              <a:ext uri="{FF2B5EF4-FFF2-40B4-BE49-F238E27FC236}">
                <a16:creationId xmlns:a16="http://schemas.microsoft.com/office/drawing/2014/main" id="{AE6BC576-570D-4DF8-B4AC-BB69280F321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804" b="22353" l="70098" r="81863">
                        <a14:foregroundMark x1="70425" y1="20000" x2="73085" y2="13862"/>
                        <a14:foregroundMark x1="78622" y1="15430" x2="77124" y2="20392"/>
                        <a14:foregroundMark x1="77124" y1="20392" x2="76451" y2="21137"/>
                        <a14:foregroundMark x1="80229" y1="17255" x2="81863" y2="12941"/>
                        <a14:foregroundMark x1="70425" y1="21176" x2="70098" y2="18431"/>
                        <a14:foregroundMark x1="72549" y1="12941" x2="75980" y2="12941"/>
                        <a14:foregroundMark x1="76307" y1="10588" x2="80882" y2="11373"/>
                        <a14:backgroundMark x1="74673" y1="23529" x2="75817" y2="23529"/>
                      </a14:backgroundRemoval>
                    </a14:imgEffect>
                  </a14:imgLayer>
                </a14:imgProps>
              </a:ext>
              <a:ext uri="{28A0092B-C50C-407E-A947-70E740481C1C}">
                <a14:useLocalDpi xmlns:a14="http://schemas.microsoft.com/office/drawing/2010/main" val="0"/>
              </a:ext>
            </a:extLst>
          </a:blip>
          <a:srcRect l="69431" t="9350" r="17268" b="77189"/>
          <a:stretch/>
        </p:blipFill>
        <p:spPr bwMode="auto">
          <a:xfrm>
            <a:off x="2237225" y="5248100"/>
            <a:ext cx="762771" cy="3216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7D1A4D8A-DFDD-4D0B-8647-A6E4A288D793}"/>
              </a:ext>
            </a:extLst>
          </p:cNvPr>
          <p:cNvPicPr>
            <a:picLocks noChangeAspect="1"/>
          </p:cNvPicPr>
          <p:nvPr/>
        </p:nvPicPr>
        <p:blipFill>
          <a:blip r:embed="rId6"/>
          <a:stretch>
            <a:fillRect/>
          </a:stretch>
        </p:blipFill>
        <p:spPr>
          <a:xfrm>
            <a:off x="2182853" y="3827098"/>
            <a:ext cx="480369" cy="431821"/>
          </a:xfrm>
          <a:prstGeom prst="rect">
            <a:avLst/>
          </a:prstGeom>
        </p:spPr>
      </p:pic>
      <p:cxnSp>
        <p:nvCxnSpPr>
          <p:cNvPr id="23" name="Straight Arrow Connector 22">
            <a:extLst>
              <a:ext uri="{FF2B5EF4-FFF2-40B4-BE49-F238E27FC236}">
                <a16:creationId xmlns:a16="http://schemas.microsoft.com/office/drawing/2014/main" id="{AE2E378D-E2F9-42A4-B6AD-CF5459433840}"/>
              </a:ext>
            </a:extLst>
          </p:cNvPr>
          <p:cNvCxnSpPr>
            <a:cxnSpLocks/>
          </p:cNvCxnSpPr>
          <p:nvPr/>
        </p:nvCxnSpPr>
        <p:spPr>
          <a:xfrm>
            <a:off x="5402398" y="5400388"/>
            <a:ext cx="1516884" cy="853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C9B5466-DDFF-43BD-A123-929881D05119}"/>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4000" b="90000" l="10000" r="94286">
                        <a14:foregroundMark x1="14571" y1="26286" x2="12857" y2="4000"/>
                        <a14:foregroundMark x1="94286" y1="72286" x2="93714" y2="35143"/>
                        <a14:foregroundMark x1="14571" y1="16286" x2="14571" y2="9429"/>
                        <a14:foregroundMark x1="14571" y1="9429" x2="14571" y2="6571"/>
                      </a14:backgroundRemoval>
                    </a14:imgEffect>
                  </a14:imgLayer>
                </a14:imgProps>
              </a:ext>
              <a:ext uri="{28A0092B-C50C-407E-A947-70E740481C1C}">
                <a14:useLocalDpi xmlns:a14="http://schemas.microsoft.com/office/drawing/2010/main" val="0"/>
              </a:ext>
            </a:extLst>
          </a:blip>
          <a:stretch>
            <a:fillRect/>
          </a:stretch>
        </p:blipFill>
        <p:spPr>
          <a:xfrm>
            <a:off x="4655736" y="5862291"/>
            <a:ext cx="773653" cy="773653"/>
          </a:xfrm>
          <a:prstGeom prst="rect">
            <a:avLst/>
          </a:prstGeom>
        </p:spPr>
      </p:pic>
      <p:sp>
        <p:nvSpPr>
          <p:cNvPr id="25" name="TextBox 24">
            <a:extLst>
              <a:ext uri="{FF2B5EF4-FFF2-40B4-BE49-F238E27FC236}">
                <a16:creationId xmlns:a16="http://schemas.microsoft.com/office/drawing/2014/main" id="{68D32655-9FBB-4C74-9124-934053C2BB3D}"/>
              </a:ext>
            </a:extLst>
          </p:cNvPr>
          <p:cNvSpPr txBox="1"/>
          <p:nvPr/>
        </p:nvSpPr>
        <p:spPr>
          <a:xfrm>
            <a:off x="5381840" y="5983402"/>
            <a:ext cx="1172116" cy="584775"/>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Physical</a:t>
            </a:r>
          </a:p>
          <a:p>
            <a:pPr algn="ctr"/>
            <a:r>
              <a:rPr lang="en-US" sz="1600" b="1" dirty="0">
                <a:latin typeface="Courier New" panose="02070309020205020404" pitchFamily="49" charset="0"/>
                <a:cs typeface="Courier New" panose="02070309020205020404" pitchFamily="49" charset="0"/>
              </a:rPr>
              <a:t>NIC</a:t>
            </a:r>
          </a:p>
        </p:txBody>
      </p:sp>
      <p:cxnSp>
        <p:nvCxnSpPr>
          <p:cNvPr id="27" name="Straight Arrow Connector 26">
            <a:extLst>
              <a:ext uri="{FF2B5EF4-FFF2-40B4-BE49-F238E27FC236}">
                <a16:creationId xmlns:a16="http://schemas.microsoft.com/office/drawing/2014/main" id="{FB513A9C-D803-4C63-8A17-F56246C4F160}"/>
              </a:ext>
            </a:extLst>
          </p:cNvPr>
          <p:cNvCxnSpPr>
            <a:cxnSpLocks/>
            <a:stCxn id="21" idx="3"/>
          </p:cNvCxnSpPr>
          <p:nvPr/>
        </p:nvCxnSpPr>
        <p:spPr>
          <a:xfrm>
            <a:off x="2999996" y="5408926"/>
            <a:ext cx="1767707"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6951078D-1217-48D8-835C-04A78B406F4B}"/>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4000" b="90000" l="10000" r="94286">
                        <a14:foregroundMark x1="14571" y1="26286" x2="12857" y2="4000"/>
                        <a14:foregroundMark x1="94286" y1="72286" x2="93714" y2="35143"/>
                        <a14:foregroundMark x1="14571" y1="16286" x2="14571" y2="9429"/>
                        <a14:foregroundMark x1="14571" y1="9429" x2="14571" y2="6571"/>
                      </a14:backgroundRemoval>
                    </a14:imgEffect>
                  </a14:imgLayer>
                </a14:imgProps>
              </a:ext>
              <a:ext uri="{28A0092B-C50C-407E-A947-70E740481C1C}">
                <a14:useLocalDpi xmlns:a14="http://schemas.microsoft.com/office/drawing/2010/main" val="0"/>
              </a:ext>
            </a:extLst>
          </a:blip>
          <a:srcRect t="22546" b="21638"/>
          <a:stretch/>
        </p:blipFill>
        <p:spPr>
          <a:xfrm>
            <a:off x="2718578" y="3860256"/>
            <a:ext cx="576270" cy="321651"/>
          </a:xfrm>
          <a:prstGeom prst="rect">
            <a:avLst/>
          </a:prstGeom>
        </p:spPr>
      </p:pic>
      <p:pic>
        <p:nvPicPr>
          <p:cNvPr id="29" name="Picture 28">
            <a:extLst>
              <a:ext uri="{FF2B5EF4-FFF2-40B4-BE49-F238E27FC236}">
                <a16:creationId xmlns:a16="http://schemas.microsoft.com/office/drawing/2014/main" id="{AA8E5232-354A-488B-91BF-34FBDAFD30A4}"/>
              </a:ext>
            </a:extLst>
          </p:cNvPr>
          <p:cNvPicPr>
            <a:picLocks noChangeAspect="1"/>
          </p:cNvPicPr>
          <p:nvPr/>
        </p:nvPicPr>
        <p:blipFill>
          <a:blip r:embed="rId6"/>
          <a:stretch>
            <a:fillRect/>
          </a:stretch>
        </p:blipFill>
        <p:spPr>
          <a:xfrm>
            <a:off x="637481" y="4245140"/>
            <a:ext cx="480369" cy="431821"/>
          </a:xfrm>
          <a:prstGeom prst="rect">
            <a:avLst/>
          </a:prstGeom>
        </p:spPr>
      </p:pic>
      <p:pic>
        <p:nvPicPr>
          <p:cNvPr id="30" name="Picture 29">
            <a:extLst>
              <a:ext uri="{FF2B5EF4-FFF2-40B4-BE49-F238E27FC236}">
                <a16:creationId xmlns:a16="http://schemas.microsoft.com/office/drawing/2014/main" id="{CC2006E3-906F-4D64-9464-1FF5298F64C9}"/>
              </a:ext>
            </a:extLst>
          </p:cNvPr>
          <p:cNvPicPr>
            <a:picLocks noChangeAspect="1"/>
          </p:cNvPicPr>
          <p:nvPr/>
        </p:nvPicPr>
        <p:blipFill>
          <a:blip r:embed="rId6"/>
          <a:stretch>
            <a:fillRect/>
          </a:stretch>
        </p:blipFill>
        <p:spPr>
          <a:xfrm>
            <a:off x="261949" y="5363768"/>
            <a:ext cx="480369" cy="431821"/>
          </a:xfrm>
          <a:prstGeom prst="rect">
            <a:avLst/>
          </a:prstGeom>
        </p:spPr>
      </p:pic>
      <p:pic>
        <p:nvPicPr>
          <p:cNvPr id="31" name="Picture 30">
            <a:extLst>
              <a:ext uri="{FF2B5EF4-FFF2-40B4-BE49-F238E27FC236}">
                <a16:creationId xmlns:a16="http://schemas.microsoft.com/office/drawing/2014/main" id="{C87EEAF5-E7F5-47C0-A7BE-C461AE718FA4}"/>
              </a:ext>
            </a:extLst>
          </p:cNvPr>
          <p:cNvPicPr>
            <a:picLocks noChangeAspect="1"/>
          </p:cNvPicPr>
          <p:nvPr/>
        </p:nvPicPr>
        <p:blipFill>
          <a:blip r:embed="rId6"/>
          <a:stretch>
            <a:fillRect/>
          </a:stretch>
        </p:blipFill>
        <p:spPr>
          <a:xfrm>
            <a:off x="1255065" y="6065151"/>
            <a:ext cx="480369" cy="431821"/>
          </a:xfrm>
          <a:prstGeom prst="rect">
            <a:avLst/>
          </a:prstGeom>
        </p:spPr>
      </p:pic>
      <p:sp>
        <p:nvSpPr>
          <p:cNvPr id="32" name="TextBox 31">
            <a:extLst>
              <a:ext uri="{FF2B5EF4-FFF2-40B4-BE49-F238E27FC236}">
                <a16:creationId xmlns:a16="http://schemas.microsoft.com/office/drawing/2014/main" id="{E6F30863-CA38-4BEE-8426-864034CA11DC}"/>
              </a:ext>
            </a:extLst>
          </p:cNvPr>
          <p:cNvSpPr txBox="1"/>
          <p:nvPr/>
        </p:nvSpPr>
        <p:spPr>
          <a:xfrm>
            <a:off x="1587735" y="6403899"/>
            <a:ext cx="1418978" cy="338554"/>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10.10.10.1</a:t>
            </a:r>
          </a:p>
        </p:txBody>
      </p:sp>
      <p:sp>
        <p:nvSpPr>
          <p:cNvPr id="33" name="TextBox 32">
            <a:extLst>
              <a:ext uri="{FF2B5EF4-FFF2-40B4-BE49-F238E27FC236}">
                <a16:creationId xmlns:a16="http://schemas.microsoft.com/office/drawing/2014/main" id="{CB600C23-2A88-49AD-ADAF-5BAE05A69C64}"/>
              </a:ext>
            </a:extLst>
          </p:cNvPr>
          <p:cNvSpPr txBox="1"/>
          <p:nvPr/>
        </p:nvSpPr>
        <p:spPr>
          <a:xfrm>
            <a:off x="233653" y="4932289"/>
            <a:ext cx="1418978" cy="338554"/>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10.10.10.2</a:t>
            </a:r>
          </a:p>
        </p:txBody>
      </p:sp>
      <p:sp>
        <p:nvSpPr>
          <p:cNvPr id="34" name="TextBox 33">
            <a:extLst>
              <a:ext uri="{FF2B5EF4-FFF2-40B4-BE49-F238E27FC236}">
                <a16:creationId xmlns:a16="http://schemas.microsoft.com/office/drawing/2014/main" id="{7EB5BCCD-538E-4D5D-BF56-76EF6E8BD722}"/>
              </a:ext>
            </a:extLst>
          </p:cNvPr>
          <p:cNvSpPr txBox="1"/>
          <p:nvPr/>
        </p:nvSpPr>
        <p:spPr>
          <a:xfrm>
            <a:off x="693796" y="3959410"/>
            <a:ext cx="1418978" cy="338554"/>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10.10.10.3</a:t>
            </a:r>
          </a:p>
        </p:txBody>
      </p:sp>
      <p:sp>
        <p:nvSpPr>
          <p:cNvPr id="35" name="TextBox 34">
            <a:extLst>
              <a:ext uri="{FF2B5EF4-FFF2-40B4-BE49-F238E27FC236}">
                <a16:creationId xmlns:a16="http://schemas.microsoft.com/office/drawing/2014/main" id="{D566D953-0844-41C5-893C-EA38E90A65E3}"/>
              </a:ext>
            </a:extLst>
          </p:cNvPr>
          <p:cNvSpPr txBox="1"/>
          <p:nvPr/>
        </p:nvSpPr>
        <p:spPr>
          <a:xfrm>
            <a:off x="2163977" y="3531839"/>
            <a:ext cx="1418978" cy="338554"/>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10.10.10.4</a:t>
            </a:r>
          </a:p>
        </p:txBody>
      </p:sp>
      <p:sp>
        <p:nvSpPr>
          <p:cNvPr id="47" name="CustomShape 1">
            <a:extLst>
              <a:ext uri="{FF2B5EF4-FFF2-40B4-BE49-F238E27FC236}">
                <a16:creationId xmlns:a16="http://schemas.microsoft.com/office/drawing/2014/main" id="{D08BDD50-4144-4191-B305-7B25942C6640}"/>
              </a:ext>
            </a:extLst>
          </p:cNvPr>
          <p:cNvSpPr/>
          <p:nvPr/>
        </p:nvSpPr>
        <p:spPr>
          <a:xfrm>
            <a:off x="240569" y="608332"/>
            <a:ext cx="8733750" cy="2823567"/>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Some forensic applications require direct connection to the network</a:t>
            </a: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IP addressees assigned to guests coincide with the network that the physical NIC is communicating with</a:t>
            </a: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There are some network considerations to consider when assigning a bridged interface:</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 Static IP Assignment / DHCP</a:t>
            </a:r>
          </a:p>
        </p:txBody>
      </p:sp>
      <p:sp>
        <p:nvSpPr>
          <p:cNvPr id="48" name="TextBox 47">
            <a:extLst>
              <a:ext uri="{FF2B5EF4-FFF2-40B4-BE49-F238E27FC236}">
                <a16:creationId xmlns:a16="http://schemas.microsoft.com/office/drawing/2014/main" id="{E5BCBD5C-DDFB-4CC2-8DC1-3352A663A5E9}"/>
              </a:ext>
            </a:extLst>
          </p:cNvPr>
          <p:cNvSpPr txBox="1"/>
          <p:nvPr/>
        </p:nvSpPr>
        <p:spPr>
          <a:xfrm>
            <a:off x="4243886" y="6476417"/>
            <a:ext cx="1665841" cy="338554"/>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10.10.10.100</a:t>
            </a:r>
          </a:p>
        </p:txBody>
      </p:sp>
      <p:pic>
        <p:nvPicPr>
          <p:cNvPr id="50" name="Picture 49">
            <a:extLst>
              <a:ext uri="{FF2B5EF4-FFF2-40B4-BE49-F238E27FC236}">
                <a16:creationId xmlns:a16="http://schemas.microsoft.com/office/drawing/2014/main" id="{352F3C59-C7AA-43BE-B847-2FD7B91F1AC9}"/>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4000" b="90000" l="10000" r="94286">
                        <a14:foregroundMark x1="14571" y1="26286" x2="12857" y2="4000"/>
                        <a14:foregroundMark x1="94286" y1="72286" x2="93714" y2="35143"/>
                        <a14:foregroundMark x1="14571" y1="16286" x2="14571" y2="9429"/>
                        <a14:foregroundMark x1="14571" y1="9429" x2="14571" y2="6571"/>
                      </a14:backgroundRemoval>
                    </a14:imgEffect>
                  </a14:imgLayer>
                </a14:imgProps>
              </a:ext>
              <a:ext uri="{28A0092B-C50C-407E-A947-70E740481C1C}">
                <a14:useLocalDpi xmlns:a14="http://schemas.microsoft.com/office/drawing/2010/main" val="0"/>
              </a:ext>
            </a:extLst>
          </a:blip>
          <a:srcRect t="22546" b="21638"/>
          <a:stretch/>
        </p:blipFill>
        <p:spPr>
          <a:xfrm>
            <a:off x="1097040" y="4220229"/>
            <a:ext cx="576270" cy="321651"/>
          </a:xfrm>
          <a:prstGeom prst="rect">
            <a:avLst/>
          </a:prstGeom>
        </p:spPr>
      </p:pic>
      <p:pic>
        <p:nvPicPr>
          <p:cNvPr id="51" name="Picture 50">
            <a:extLst>
              <a:ext uri="{FF2B5EF4-FFF2-40B4-BE49-F238E27FC236}">
                <a16:creationId xmlns:a16="http://schemas.microsoft.com/office/drawing/2014/main" id="{FE8012B3-E9DD-4A2C-AE86-2264FD67176D}"/>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4000" b="90000" l="10000" r="94286">
                        <a14:foregroundMark x1="14571" y1="26286" x2="12857" y2="4000"/>
                        <a14:foregroundMark x1="94286" y1="72286" x2="93714" y2="35143"/>
                        <a14:foregroundMark x1="14571" y1="16286" x2="14571" y2="9429"/>
                        <a14:foregroundMark x1="14571" y1="9429" x2="14571" y2="6571"/>
                      </a14:backgroundRemoval>
                    </a14:imgEffect>
                  </a14:imgLayer>
                </a14:imgProps>
              </a:ext>
              <a:ext uri="{28A0092B-C50C-407E-A947-70E740481C1C}">
                <a14:useLocalDpi xmlns:a14="http://schemas.microsoft.com/office/drawing/2010/main" val="0"/>
              </a:ext>
            </a:extLst>
          </a:blip>
          <a:srcRect t="22546" b="21638"/>
          <a:stretch/>
        </p:blipFill>
        <p:spPr>
          <a:xfrm>
            <a:off x="730309" y="5165195"/>
            <a:ext cx="576270" cy="321651"/>
          </a:xfrm>
          <a:prstGeom prst="rect">
            <a:avLst/>
          </a:prstGeom>
        </p:spPr>
      </p:pic>
      <p:pic>
        <p:nvPicPr>
          <p:cNvPr id="52" name="Picture 51">
            <a:extLst>
              <a:ext uri="{FF2B5EF4-FFF2-40B4-BE49-F238E27FC236}">
                <a16:creationId xmlns:a16="http://schemas.microsoft.com/office/drawing/2014/main" id="{86F270F1-C32E-46CE-98A0-9F233D1179A4}"/>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4000" b="90000" l="10000" r="94286">
                        <a14:foregroundMark x1="14571" y1="26286" x2="12857" y2="4000"/>
                        <a14:foregroundMark x1="94286" y1="72286" x2="93714" y2="35143"/>
                        <a14:foregroundMark x1="14571" y1="16286" x2="14571" y2="9429"/>
                        <a14:foregroundMark x1="14571" y1="9429" x2="14571" y2="6571"/>
                      </a14:backgroundRemoval>
                    </a14:imgEffect>
                  </a14:imgLayer>
                </a14:imgProps>
              </a:ext>
              <a:ext uri="{28A0092B-C50C-407E-A947-70E740481C1C}">
                <a14:useLocalDpi xmlns:a14="http://schemas.microsoft.com/office/drawing/2010/main" val="0"/>
              </a:ext>
            </a:extLst>
          </a:blip>
          <a:srcRect t="22546" b="21638"/>
          <a:stretch/>
        </p:blipFill>
        <p:spPr>
          <a:xfrm>
            <a:off x="1702799" y="6114965"/>
            <a:ext cx="576270" cy="321651"/>
          </a:xfrm>
          <a:prstGeom prst="rect">
            <a:avLst/>
          </a:prstGeom>
        </p:spPr>
      </p:pic>
      <p:sp>
        <p:nvSpPr>
          <p:cNvPr id="56" name="TextBox 55">
            <a:extLst>
              <a:ext uri="{FF2B5EF4-FFF2-40B4-BE49-F238E27FC236}">
                <a16:creationId xmlns:a16="http://schemas.microsoft.com/office/drawing/2014/main" id="{E9F74EE0-4F0D-467A-B7A0-4C243B6E972A}"/>
              </a:ext>
            </a:extLst>
          </p:cNvPr>
          <p:cNvSpPr txBox="1"/>
          <p:nvPr/>
        </p:nvSpPr>
        <p:spPr>
          <a:xfrm>
            <a:off x="2915094" y="4364030"/>
            <a:ext cx="936475" cy="954107"/>
          </a:xfrm>
          <a:prstGeom prst="rect">
            <a:avLst/>
          </a:prstGeom>
          <a:noFill/>
        </p:spPr>
        <p:txBody>
          <a:bodyPr wrap="none" rtlCol="0">
            <a:spAutoFit/>
          </a:bodyPr>
          <a:lstStyle/>
          <a:p>
            <a:pPr algn="ctr"/>
            <a:r>
              <a:rPr lang="en-US" sz="1400" b="1" dirty="0">
                <a:latin typeface="Courier New" panose="02070309020205020404" pitchFamily="49" charset="0"/>
                <a:cs typeface="Courier New" panose="02070309020205020404" pitchFamily="49" charset="0"/>
              </a:rPr>
              <a:t>Virtual</a:t>
            </a:r>
          </a:p>
          <a:p>
            <a:pPr algn="ctr"/>
            <a:r>
              <a:rPr lang="en-US" sz="1400" b="1" dirty="0">
                <a:latin typeface="Courier New" panose="02070309020205020404" pitchFamily="49" charset="0"/>
                <a:cs typeface="Courier New" panose="02070309020205020404" pitchFamily="49" charset="0"/>
              </a:rPr>
              <a:t>NICs</a:t>
            </a:r>
          </a:p>
          <a:p>
            <a:pPr algn="ctr"/>
            <a:r>
              <a:rPr lang="en-US" sz="1400" b="1" dirty="0">
                <a:latin typeface="Courier New" panose="02070309020205020404" pitchFamily="49" charset="0"/>
                <a:cs typeface="Courier New" panose="02070309020205020404" pitchFamily="49" charset="0"/>
              </a:rPr>
              <a:t>and</a:t>
            </a:r>
          </a:p>
          <a:p>
            <a:pPr algn="ctr"/>
            <a:r>
              <a:rPr lang="en-US" sz="1400" b="1" dirty="0">
                <a:latin typeface="Courier New" panose="02070309020205020404" pitchFamily="49" charset="0"/>
                <a:cs typeface="Courier New" panose="02070309020205020404" pitchFamily="49" charset="0"/>
              </a:rPr>
              <a:t>Switch</a:t>
            </a:r>
          </a:p>
        </p:txBody>
      </p:sp>
      <p:sp>
        <p:nvSpPr>
          <p:cNvPr id="59" name="TextBox 58">
            <a:extLst>
              <a:ext uri="{FF2B5EF4-FFF2-40B4-BE49-F238E27FC236}">
                <a16:creationId xmlns:a16="http://schemas.microsoft.com/office/drawing/2014/main" id="{C2F5DF09-879E-440E-A238-27FA07901027}"/>
              </a:ext>
            </a:extLst>
          </p:cNvPr>
          <p:cNvSpPr txBox="1"/>
          <p:nvPr/>
        </p:nvSpPr>
        <p:spPr>
          <a:xfrm>
            <a:off x="4752478" y="4487639"/>
            <a:ext cx="614271" cy="307777"/>
          </a:xfrm>
          <a:prstGeom prst="rect">
            <a:avLst/>
          </a:prstGeom>
          <a:noFill/>
        </p:spPr>
        <p:txBody>
          <a:bodyPr wrap="none" rtlCol="0">
            <a:spAutoFit/>
          </a:bodyPr>
          <a:lstStyle/>
          <a:p>
            <a:pPr algn="ctr"/>
            <a:r>
              <a:rPr lang="en-US" sz="1400" b="1" dirty="0">
                <a:latin typeface="Courier New" panose="02070309020205020404" pitchFamily="49" charset="0"/>
                <a:cs typeface="Courier New" panose="02070309020205020404" pitchFamily="49" charset="0"/>
              </a:rPr>
              <a:t>Host</a:t>
            </a:r>
          </a:p>
        </p:txBody>
      </p:sp>
      <p:sp>
        <p:nvSpPr>
          <p:cNvPr id="61" name="Oval 60">
            <a:extLst>
              <a:ext uri="{FF2B5EF4-FFF2-40B4-BE49-F238E27FC236}">
                <a16:creationId xmlns:a16="http://schemas.microsoft.com/office/drawing/2014/main" id="{B38AB4AC-E080-4FCC-A6DE-CC195C317C0E}"/>
              </a:ext>
            </a:extLst>
          </p:cNvPr>
          <p:cNvSpPr/>
          <p:nvPr/>
        </p:nvSpPr>
        <p:spPr>
          <a:xfrm>
            <a:off x="133171" y="3504416"/>
            <a:ext cx="4569973" cy="3238038"/>
          </a:xfrm>
          <a:prstGeom prst="ellipse">
            <a:avLst/>
          </a:prstGeom>
          <a:solidFill>
            <a:srgbClr val="0070C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EB7D7EBF-E649-4DB3-B504-B525B2D4C010}"/>
              </a:ext>
            </a:extLst>
          </p:cNvPr>
          <p:cNvSpPr txBox="1"/>
          <p:nvPr/>
        </p:nvSpPr>
        <p:spPr>
          <a:xfrm>
            <a:off x="7015690" y="4584037"/>
            <a:ext cx="1789272" cy="338554"/>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10.10.10.0/16</a:t>
            </a:r>
          </a:p>
        </p:txBody>
      </p:sp>
    </p:spTree>
    <p:extLst>
      <p:ext uri="{BB962C8B-B14F-4D97-AF65-F5344CB8AC3E}">
        <p14:creationId xmlns:p14="http://schemas.microsoft.com/office/powerpoint/2010/main" val="20538369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Host Only Network</a:t>
            </a:r>
            <a:endParaRPr dirty="0">
              <a:latin typeface="Courier New" panose="02070309020205020404" pitchFamily="49" charset="0"/>
              <a:cs typeface="Courier New" panose="02070309020205020404" pitchFamily="49" charset="0"/>
            </a:endParaRPr>
          </a:p>
        </p:txBody>
      </p:sp>
      <p:cxnSp>
        <p:nvCxnSpPr>
          <p:cNvPr id="40" name="Straight Connector 39">
            <a:extLst>
              <a:ext uri="{FF2B5EF4-FFF2-40B4-BE49-F238E27FC236}">
                <a16:creationId xmlns:a16="http://schemas.microsoft.com/office/drawing/2014/main" id="{A5F01696-BE1A-435C-958A-44106BBF46F4}"/>
              </a:ext>
            </a:extLst>
          </p:cNvPr>
          <p:cNvCxnSpPr>
            <a:cxnSpLocks/>
          </p:cNvCxnSpPr>
          <p:nvPr/>
        </p:nvCxnSpPr>
        <p:spPr>
          <a:xfrm flipV="1">
            <a:off x="1531276" y="5388914"/>
            <a:ext cx="1050030" cy="8334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4736526-ABB9-49FB-B363-F342DAA1B05C}"/>
              </a:ext>
            </a:extLst>
          </p:cNvPr>
          <p:cNvCxnSpPr>
            <a:cxnSpLocks/>
          </p:cNvCxnSpPr>
          <p:nvPr/>
        </p:nvCxnSpPr>
        <p:spPr>
          <a:xfrm flipV="1">
            <a:off x="502133" y="5400388"/>
            <a:ext cx="2040168" cy="149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5E87FBE-34AC-4A74-9A4D-5C87D8011C72}"/>
              </a:ext>
            </a:extLst>
          </p:cNvPr>
          <p:cNvCxnSpPr>
            <a:cxnSpLocks/>
          </p:cNvCxnSpPr>
          <p:nvPr/>
        </p:nvCxnSpPr>
        <p:spPr>
          <a:xfrm>
            <a:off x="929777" y="4431060"/>
            <a:ext cx="1604459" cy="9778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Cloud 42">
            <a:extLst>
              <a:ext uri="{FF2B5EF4-FFF2-40B4-BE49-F238E27FC236}">
                <a16:creationId xmlns:a16="http://schemas.microsoft.com/office/drawing/2014/main" id="{485C7431-E33B-411A-B11C-7379D238D3C3}"/>
              </a:ext>
            </a:extLst>
          </p:cNvPr>
          <p:cNvSpPr/>
          <p:nvPr/>
        </p:nvSpPr>
        <p:spPr>
          <a:xfrm>
            <a:off x="6953842" y="4940998"/>
            <a:ext cx="1851120" cy="948455"/>
          </a:xfrm>
          <a:prstGeom prst="clou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endParaRPr>
          </a:p>
        </p:txBody>
      </p:sp>
      <p:sp>
        <p:nvSpPr>
          <p:cNvPr id="44" name="TextBox 43">
            <a:extLst>
              <a:ext uri="{FF2B5EF4-FFF2-40B4-BE49-F238E27FC236}">
                <a16:creationId xmlns:a16="http://schemas.microsoft.com/office/drawing/2014/main" id="{FD61BB11-EF0B-47C3-A5C0-C3FFFBD8CD8C}"/>
              </a:ext>
            </a:extLst>
          </p:cNvPr>
          <p:cNvSpPr txBox="1"/>
          <p:nvPr/>
        </p:nvSpPr>
        <p:spPr>
          <a:xfrm>
            <a:off x="7355059" y="5205204"/>
            <a:ext cx="1048685" cy="338554"/>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Network</a:t>
            </a:r>
          </a:p>
        </p:txBody>
      </p:sp>
      <p:pic>
        <p:nvPicPr>
          <p:cNvPr id="45" name="Picture 44">
            <a:extLst>
              <a:ext uri="{FF2B5EF4-FFF2-40B4-BE49-F238E27FC236}">
                <a16:creationId xmlns:a16="http://schemas.microsoft.com/office/drawing/2014/main" id="{5825C5CA-7DDD-468A-BDDA-AFCB593DC1C2}"/>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8977" b="51921" l="22854" r="37533">
                        <a14:foregroundMark x1="24972" y1="10554" x2="30249" y2="20784"/>
                        <a14:foregroundMark x1="30249" y1="20784" x2="35972" y2="48767"/>
                        <a14:foregroundMark x1="35972" y1="48767" x2="29283" y2="49616"/>
                        <a14:foregroundMark x1="29283" y1="49616" x2="28279" y2="40477"/>
                        <a14:foregroundMark x1="28279" y1="40477" x2="34300" y2="17347"/>
                        <a14:foregroundMark x1="34300" y1="17347" x2="32107" y2="10837"/>
                        <a14:foregroundMark x1="32107" y1="10837" x2="24972" y2="10069"/>
                        <a14:foregroundMark x1="24972" y1="10069" x2="24266" y2="48201"/>
                        <a14:foregroundMark x1="24266" y1="48201" x2="30732" y2="50869"/>
                        <a14:foregroundMark x1="30732" y1="50869" x2="37087" y2="50505"/>
                        <a14:foregroundMark x1="37087" y1="50505" x2="35823" y2="13021"/>
                        <a14:foregroundMark x1="35823" y1="13021" x2="29840" y2="9462"/>
                        <a14:foregroundMark x1="29840" y1="9462" x2="23857" y2="9786"/>
                        <a14:foregroundMark x1="23003" y1="21068" x2="22854" y2="19207"/>
                        <a14:foregroundMark x1="22854" y1="19086" x2="23263" y2="11929"/>
                        <a14:foregroundMark x1="23263" y1="11929" x2="26830" y2="9139"/>
                        <a14:foregroundMark x1="26830" y1="9139" x2="33259" y2="9300"/>
                        <a14:foregroundMark x1="33259" y1="9300" x2="37533" y2="13951"/>
                        <a14:foregroundMark x1="27536" y1="15973" x2="32404" y2="14112"/>
                        <a14:foregroundMark x1="30249" y1="9786" x2="32107" y2="13789"/>
                        <a14:foregroundMark x1="30398" y1="8977" x2="36975" y2="8977"/>
                        <a14:foregroundMark x1="37533" y1="10999" x2="37533" y2="20946"/>
                        <a14:foregroundMark x1="37533" y1="21229" x2="36232" y2="51395"/>
                        <a14:foregroundMark x1="36232" y1="51395" x2="29283" y2="51921"/>
                        <a14:foregroundMark x1="29283" y1="51921" x2="34820" y2="50061"/>
                      </a14:backgroundRemoval>
                    </a14:imgEffect>
                  </a14:imgLayer>
                </a14:imgProps>
              </a:ext>
              <a:ext uri="{28A0092B-C50C-407E-A947-70E740481C1C}">
                <a14:useLocalDpi xmlns:a14="http://schemas.microsoft.com/office/drawing/2010/main" val="0"/>
              </a:ext>
            </a:extLst>
          </a:blip>
          <a:srcRect l="21935" t="7597" r="61255" b="47442"/>
          <a:stretch/>
        </p:blipFill>
        <p:spPr>
          <a:xfrm>
            <a:off x="4810649" y="4745644"/>
            <a:ext cx="523489" cy="1286540"/>
          </a:xfrm>
          <a:prstGeom prst="rect">
            <a:avLst/>
          </a:prstGeom>
        </p:spPr>
      </p:pic>
      <p:cxnSp>
        <p:nvCxnSpPr>
          <p:cNvPr id="46" name="Straight Connector 45">
            <a:extLst>
              <a:ext uri="{FF2B5EF4-FFF2-40B4-BE49-F238E27FC236}">
                <a16:creationId xmlns:a16="http://schemas.microsoft.com/office/drawing/2014/main" id="{11E6C7D8-BCB2-4582-B1E5-7B7759C32C46}"/>
              </a:ext>
            </a:extLst>
          </p:cNvPr>
          <p:cNvCxnSpPr>
            <a:cxnSpLocks/>
          </p:cNvCxnSpPr>
          <p:nvPr/>
        </p:nvCxnSpPr>
        <p:spPr>
          <a:xfrm>
            <a:off x="2440745" y="4032397"/>
            <a:ext cx="101556" cy="13607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Picture 2" descr="http://itnotes.in/wp-content/uploads/2014/10/collision-domain.png">
            <a:extLst>
              <a:ext uri="{FF2B5EF4-FFF2-40B4-BE49-F238E27FC236}">
                <a16:creationId xmlns:a16="http://schemas.microsoft.com/office/drawing/2014/main" id="{67EB41E6-A334-40D8-9776-524259DE53F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804" b="22353" l="70098" r="81863">
                        <a14:foregroundMark x1="70425" y1="20000" x2="73085" y2="13862"/>
                        <a14:foregroundMark x1="78622" y1="15430" x2="77124" y2="20392"/>
                        <a14:foregroundMark x1="77124" y1="20392" x2="76451" y2="21137"/>
                        <a14:foregroundMark x1="80229" y1="17255" x2="81863" y2="12941"/>
                        <a14:foregroundMark x1="70425" y1="21176" x2="70098" y2="18431"/>
                        <a14:foregroundMark x1="72549" y1="12941" x2="75980" y2="12941"/>
                        <a14:foregroundMark x1="76307" y1="10588" x2="80882" y2="11373"/>
                        <a14:backgroundMark x1="74673" y1="23529" x2="75817" y2="23529"/>
                      </a14:backgroundRemoval>
                    </a14:imgEffect>
                  </a14:imgLayer>
                </a14:imgProps>
              </a:ext>
              <a:ext uri="{28A0092B-C50C-407E-A947-70E740481C1C}">
                <a14:useLocalDpi xmlns:a14="http://schemas.microsoft.com/office/drawing/2010/main" val="0"/>
              </a:ext>
            </a:extLst>
          </a:blip>
          <a:srcRect l="69431" t="9350" r="17268" b="77189"/>
          <a:stretch/>
        </p:blipFill>
        <p:spPr bwMode="auto">
          <a:xfrm>
            <a:off x="2237225" y="5248100"/>
            <a:ext cx="762771" cy="32165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0EA06555-82FE-454E-82C6-1105B2158C17}"/>
              </a:ext>
            </a:extLst>
          </p:cNvPr>
          <p:cNvPicPr>
            <a:picLocks noChangeAspect="1"/>
          </p:cNvPicPr>
          <p:nvPr/>
        </p:nvPicPr>
        <p:blipFill>
          <a:blip r:embed="rId6"/>
          <a:stretch>
            <a:fillRect/>
          </a:stretch>
        </p:blipFill>
        <p:spPr>
          <a:xfrm>
            <a:off x="2182853" y="3827098"/>
            <a:ext cx="480369" cy="431821"/>
          </a:xfrm>
          <a:prstGeom prst="rect">
            <a:avLst/>
          </a:prstGeom>
        </p:spPr>
      </p:pic>
      <p:cxnSp>
        <p:nvCxnSpPr>
          <p:cNvPr id="49" name="Straight Arrow Connector 48">
            <a:extLst>
              <a:ext uri="{FF2B5EF4-FFF2-40B4-BE49-F238E27FC236}">
                <a16:creationId xmlns:a16="http://schemas.microsoft.com/office/drawing/2014/main" id="{6BD6B40A-D224-45DB-823B-46BAD07482BE}"/>
              </a:ext>
            </a:extLst>
          </p:cNvPr>
          <p:cNvCxnSpPr>
            <a:cxnSpLocks/>
          </p:cNvCxnSpPr>
          <p:nvPr/>
        </p:nvCxnSpPr>
        <p:spPr>
          <a:xfrm>
            <a:off x="5402398" y="5400388"/>
            <a:ext cx="1516884" cy="853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12854431-AE90-43E1-897A-B9059C3A5C69}"/>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4000" b="90000" l="10000" r="94286">
                        <a14:foregroundMark x1="14571" y1="26286" x2="12857" y2="4000"/>
                        <a14:foregroundMark x1="94286" y1="72286" x2="93714" y2="35143"/>
                        <a14:foregroundMark x1="14571" y1="16286" x2="14571" y2="9429"/>
                        <a14:foregroundMark x1="14571" y1="9429" x2="14571" y2="6571"/>
                      </a14:backgroundRemoval>
                    </a14:imgEffect>
                  </a14:imgLayer>
                </a14:imgProps>
              </a:ext>
              <a:ext uri="{28A0092B-C50C-407E-A947-70E740481C1C}">
                <a14:useLocalDpi xmlns:a14="http://schemas.microsoft.com/office/drawing/2010/main" val="0"/>
              </a:ext>
            </a:extLst>
          </a:blip>
          <a:stretch>
            <a:fillRect/>
          </a:stretch>
        </p:blipFill>
        <p:spPr>
          <a:xfrm>
            <a:off x="4655736" y="5862291"/>
            <a:ext cx="773653" cy="773653"/>
          </a:xfrm>
          <a:prstGeom prst="rect">
            <a:avLst/>
          </a:prstGeom>
        </p:spPr>
      </p:pic>
      <p:sp>
        <p:nvSpPr>
          <p:cNvPr id="51" name="TextBox 50">
            <a:extLst>
              <a:ext uri="{FF2B5EF4-FFF2-40B4-BE49-F238E27FC236}">
                <a16:creationId xmlns:a16="http://schemas.microsoft.com/office/drawing/2014/main" id="{66D261EC-33C5-4BA6-A2D3-262F5CCF164A}"/>
              </a:ext>
            </a:extLst>
          </p:cNvPr>
          <p:cNvSpPr txBox="1"/>
          <p:nvPr/>
        </p:nvSpPr>
        <p:spPr>
          <a:xfrm>
            <a:off x="5381840" y="5983402"/>
            <a:ext cx="1172116" cy="584775"/>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Physical</a:t>
            </a:r>
          </a:p>
          <a:p>
            <a:pPr algn="ctr"/>
            <a:r>
              <a:rPr lang="en-US" sz="1600" b="1" dirty="0">
                <a:latin typeface="Courier New" panose="02070309020205020404" pitchFamily="49" charset="0"/>
                <a:cs typeface="Courier New" panose="02070309020205020404" pitchFamily="49" charset="0"/>
              </a:rPr>
              <a:t>NIC</a:t>
            </a:r>
          </a:p>
        </p:txBody>
      </p:sp>
      <p:cxnSp>
        <p:nvCxnSpPr>
          <p:cNvPr id="52" name="Straight Arrow Connector 51">
            <a:extLst>
              <a:ext uri="{FF2B5EF4-FFF2-40B4-BE49-F238E27FC236}">
                <a16:creationId xmlns:a16="http://schemas.microsoft.com/office/drawing/2014/main" id="{A2FD9569-12F4-4171-9786-8C5ACBA8F4FE}"/>
              </a:ext>
            </a:extLst>
          </p:cNvPr>
          <p:cNvCxnSpPr>
            <a:cxnSpLocks/>
            <a:stCxn id="47" idx="3"/>
          </p:cNvCxnSpPr>
          <p:nvPr/>
        </p:nvCxnSpPr>
        <p:spPr>
          <a:xfrm>
            <a:off x="2999996" y="5408926"/>
            <a:ext cx="1767707"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6FF612D8-010F-470D-8F56-78125EC30ECB}"/>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4000" b="90000" l="10000" r="94286">
                        <a14:foregroundMark x1="14571" y1="26286" x2="12857" y2="4000"/>
                        <a14:foregroundMark x1="94286" y1="72286" x2="93714" y2="35143"/>
                        <a14:foregroundMark x1="14571" y1="16286" x2="14571" y2="9429"/>
                        <a14:foregroundMark x1="14571" y1="9429" x2="14571" y2="6571"/>
                      </a14:backgroundRemoval>
                    </a14:imgEffect>
                  </a14:imgLayer>
                </a14:imgProps>
              </a:ext>
              <a:ext uri="{28A0092B-C50C-407E-A947-70E740481C1C}">
                <a14:useLocalDpi xmlns:a14="http://schemas.microsoft.com/office/drawing/2010/main" val="0"/>
              </a:ext>
            </a:extLst>
          </a:blip>
          <a:srcRect t="22546" b="21638"/>
          <a:stretch/>
        </p:blipFill>
        <p:spPr>
          <a:xfrm>
            <a:off x="2718578" y="3860256"/>
            <a:ext cx="576270" cy="321651"/>
          </a:xfrm>
          <a:prstGeom prst="rect">
            <a:avLst/>
          </a:prstGeom>
        </p:spPr>
      </p:pic>
      <p:pic>
        <p:nvPicPr>
          <p:cNvPr id="54" name="Picture 53">
            <a:extLst>
              <a:ext uri="{FF2B5EF4-FFF2-40B4-BE49-F238E27FC236}">
                <a16:creationId xmlns:a16="http://schemas.microsoft.com/office/drawing/2014/main" id="{AD83884E-7F7D-4465-8E36-F73E32945805}"/>
              </a:ext>
            </a:extLst>
          </p:cNvPr>
          <p:cNvPicPr>
            <a:picLocks noChangeAspect="1"/>
          </p:cNvPicPr>
          <p:nvPr/>
        </p:nvPicPr>
        <p:blipFill>
          <a:blip r:embed="rId6"/>
          <a:stretch>
            <a:fillRect/>
          </a:stretch>
        </p:blipFill>
        <p:spPr>
          <a:xfrm>
            <a:off x="637481" y="4245140"/>
            <a:ext cx="480369" cy="431821"/>
          </a:xfrm>
          <a:prstGeom prst="rect">
            <a:avLst/>
          </a:prstGeom>
        </p:spPr>
      </p:pic>
      <p:pic>
        <p:nvPicPr>
          <p:cNvPr id="55" name="Picture 54">
            <a:extLst>
              <a:ext uri="{FF2B5EF4-FFF2-40B4-BE49-F238E27FC236}">
                <a16:creationId xmlns:a16="http://schemas.microsoft.com/office/drawing/2014/main" id="{33864523-C3EB-4E2F-BB7F-AC3E15D9BCA0}"/>
              </a:ext>
            </a:extLst>
          </p:cNvPr>
          <p:cNvPicPr>
            <a:picLocks noChangeAspect="1"/>
          </p:cNvPicPr>
          <p:nvPr/>
        </p:nvPicPr>
        <p:blipFill>
          <a:blip r:embed="rId6"/>
          <a:stretch>
            <a:fillRect/>
          </a:stretch>
        </p:blipFill>
        <p:spPr>
          <a:xfrm>
            <a:off x="261949" y="5363768"/>
            <a:ext cx="480369" cy="431821"/>
          </a:xfrm>
          <a:prstGeom prst="rect">
            <a:avLst/>
          </a:prstGeom>
        </p:spPr>
      </p:pic>
      <p:pic>
        <p:nvPicPr>
          <p:cNvPr id="56" name="Picture 55">
            <a:extLst>
              <a:ext uri="{FF2B5EF4-FFF2-40B4-BE49-F238E27FC236}">
                <a16:creationId xmlns:a16="http://schemas.microsoft.com/office/drawing/2014/main" id="{19BE6AB5-76E3-4EF1-B6FE-C9D6D7A074C9}"/>
              </a:ext>
            </a:extLst>
          </p:cNvPr>
          <p:cNvPicPr>
            <a:picLocks noChangeAspect="1"/>
          </p:cNvPicPr>
          <p:nvPr/>
        </p:nvPicPr>
        <p:blipFill>
          <a:blip r:embed="rId6"/>
          <a:stretch>
            <a:fillRect/>
          </a:stretch>
        </p:blipFill>
        <p:spPr>
          <a:xfrm>
            <a:off x="1255065" y="6065151"/>
            <a:ext cx="480369" cy="431821"/>
          </a:xfrm>
          <a:prstGeom prst="rect">
            <a:avLst/>
          </a:prstGeom>
        </p:spPr>
      </p:pic>
      <p:sp>
        <p:nvSpPr>
          <p:cNvPr id="57" name="TextBox 56">
            <a:extLst>
              <a:ext uri="{FF2B5EF4-FFF2-40B4-BE49-F238E27FC236}">
                <a16:creationId xmlns:a16="http://schemas.microsoft.com/office/drawing/2014/main" id="{2D4BB241-AD50-45AF-A075-410E73FBC699}"/>
              </a:ext>
            </a:extLst>
          </p:cNvPr>
          <p:cNvSpPr txBox="1"/>
          <p:nvPr/>
        </p:nvSpPr>
        <p:spPr>
          <a:xfrm>
            <a:off x="1587735" y="6403899"/>
            <a:ext cx="1418978" cy="338554"/>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10.10.10.1</a:t>
            </a:r>
          </a:p>
        </p:txBody>
      </p:sp>
      <p:sp>
        <p:nvSpPr>
          <p:cNvPr id="58" name="TextBox 57">
            <a:extLst>
              <a:ext uri="{FF2B5EF4-FFF2-40B4-BE49-F238E27FC236}">
                <a16:creationId xmlns:a16="http://schemas.microsoft.com/office/drawing/2014/main" id="{083E438B-638D-42F1-9EA8-14A91F3403C3}"/>
              </a:ext>
            </a:extLst>
          </p:cNvPr>
          <p:cNvSpPr txBox="1"/>
          <p:nvPr/>
        </p:nvSpPr>
        <p:spPr>
          <a:xfrm>
            <a:off x="233653" y="4932289"/>
            <a:ext cx="1418978" cy="338554"/>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10.10.10.2</a:t>
            </a:r>
          </a:p>
        </p:txBody>
      </p:sp>
      <p:sp>
        <p:nvSpPr>
          <p:cNvPr id="59" name="TextBox 58">
            <a:extLst>
              <a:ext uri="{FF2B5EF4-FFF2-40B4-BE49-F238E27FC236}">
                <a16:creationId xmlns:a16="http://schemas.microsoft.com/office/drawing/2014/main" id="{992C3A5C-8B97-4E7B-9F68-37AE0B33D615}"/>
              </a:ext>
            </a:extLst>
          </p:cNvPr>
          <p:cNvSpPr txBox="1"/>
          <p:nvPr/>
        </p:nvSpPr>
        <p:spPr>
          <a:xfrm>
            <a:off x="693796" y="3959410"/>
            <a:ext cx="1418978" cy="338554"/>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10.10.10.3</a:t>
            </a:r>
          </a:p>
        </p:txBody>
      </p:sp>
      <p:sp>
        <p:nvSpPr>
          <p:cNvPr id="60" name="TextBox 59">
            <a:extLst>
              <a:ext uri="{FF2B5EF4-FFF2-40B4-BE49-F238E27FC236}">
                <a16:creationId xmlns:a16="http://schemas.microsoft.com/office/drawing/2014/main" id="{58312E00-365A-425C-B0AF-42E8FCE44A71}"/>
              </a:ext>
            </a:extLst>
          </p:cNvPr>
          <p:cNvSpPr txBox="1"/>
          <p:nvPr/>
        </p:nvSpPr>
        <p:spPr>
          <a:xfrm>
            <a:off x="2163977" y="3531839"/>
            <a:ext cx="1418978" cy="338554"/>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10.10.10.4</a:t>
            </a:r>
          </a:p>
        </p:txBody>
      </p:sp>
      <p:sp>
        <p:nvSpPr>
          <p:cNvPr id="61" name="TextBox 60">
            <a:extLst>
              <a:ext uri="{FF2B5EF4-FFF2-40B4-BE49-F238E27FC236}">
                <a16:creationId xmlns:a16="http://schemas.microsoft.com/office/drawing/2014/main" id="{B107FC7C-D7AE-49E7-A727-B1FF6BF8DAB2}"/>
              </a:ext>
            </a:extLst>
          </p:cNvPr>
          <p:cNvSpPr txBox="1"/>
          <p:nvPr/>
        </p:nvSpPr>
        <p:spPr>
          <a:xfrm>
            <a:off x="4243886" y="6476417"/>
            <a:ext cx="1665841" cy="338554"/>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10.10.10.100</a:t>
            </a:r>
          </a:p>
        </p:txBody>
      </p:sp>
      <p:pic>
        <p:nvPicPr>
          <p:cNvPr id="62" name="Picture 61">
            <a:extLst>
              <a:ext uri="{FF2B5EF4-FFF2-40B4-BE49-F238E27FC236}">
                <a16:creationId xmlns:a16="http://schemas.microsoft.com/office/drawing/2014/main" id="{36D77FA8-8DE4-4A7B-97BD-95188FBCB432}"/>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4000" b="90000" l="10000" r="94286">
                        <a14:foregroundMark x1="14571" y1="26286" x2="12857" y2="4000"/>
                        <a14:foregroundMark x1="94286" y1="72286" x2="93714" y2="35143"/>
                        <a14:foregroundMark x1="14571" y1="16286" x2="14571" y2="9429"/>
                        <a14:foregroundMark x1="14571" y1="9429" x2="14571" y2="6571"/>
                      </a14:backgroundRemoval>
                    </a14:imgEffect>
                  </a14:imgLayer>
                </a14:imgProps>
              </a:ext>
              <a:ext uri="{28A0092B-C50C-407E-A947-70E740481C1C}">
                <a14:useLocalDpi xmlns:a14="http://schemas.microsoft.com/office/drawing/2010/main" val="0"/>
              </a:ext>
            </a:extLst>
          </a:blip>
          <a:srcRect t="22546" b="21638"/>
          <a:stretch/>
        </p:blipFill>
        <p:spPr>
          <a:xfrm>
            <a:off x="1097040" y="4220229"/>
            <a:ext cx="576270" cy="321651"/>
          </a:xfrm>
          <a:prstGeom prst="rect">
            <a:avLst/>
          </a:prstGeom>
        </p:spPr>
      </p:pic>
      <p:pic>
        <p:nvPicPr>
          <p:cNvPr id="63" name="Picture 62">
            <a:extLst>
              <a:ext uri="{FF2B5EF4-FFF2-40B4-BE49-F238E27FC236}">
                <a16:creationId xmlns:a16="http://schemas.microsoft.com/office/drawing/2014/main" id="{41BDFCDD-9154-4941-AC7C-4A39E75E2C2F}"/>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4000" b="90000" l="10000" r="94286">
                        <a14:foregroundMark x1="14571" y1="26286" x2="12857" y2="4000"/>
                        <a14:foregroundMark x1="94286" y1="72286" x2="93714" y2="35143"/>
                        <a14:foregroundMark x1="14571" y1="16286" x2="14571" y2="9429"/>
                        <a14:foregroundMark x1="14571" y1="9429" x2="14571" y2="6571"/>
                      </a14:backgroundRemoval>
                    </a14:imgEffect>
                  </a14:imgLayer>
                </a14:imgProps>
              </a:ext>
              <a:ext uri="{28A0092B-C50C-407E-A947-70E740481C1C}">
                <a14:useLocalDpi xmlns:a14="http://schemas.microsoft.com/office/drawing/2010/main" val="0"/>
              </a:ext>
            </a:extLst>
          </a:blip>
          <a:srcRect t="22546" b="21638"/>
          <a:stretch/>
        </p:blipFill>
        <p:spPr>
          <a:xfrm>
            <a:off x="730309" y="5165195"/>
            <a:ext cx="576270" cy="321651"/>
          </a:xfrm>
          <a:prstGeom prst="rect">
            <a:avLst/>
          </a:prstGeom>
        </p:spPr>
      </p:pic>
      <p:pic>
        <p:nvPicPr>
          <p:cNvPr id="64" name="Picture 63">
            <a:extLst>
              <a:ext uri="{FF2B5EF4-FFF2-40B4-BE49-F238E27FC236}">
                <a16:creationId xmlns:a16="http://schemas.microsoft.com/office/drawing/2014/main" id="{81F10625-3179-4285-9059-A570F38E3843}"/>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4000" b="90000" l="10000" r="94286">
                        <a14:foregroundMark x1="14571" y1="26286" x2="12857" y2="4000"/>
                        <a14:foregroundMark x1="94286" y1="72286" x2="93714" y2="35143"/>
                        <a14:foregroundMark x1="14571" y1="16286" x2="14571" y2="9429"/>
                        <a14:foregroundMark x1="14571" y1="9429" x2="14571" y2="6571"/>
                      </a14:backgroundRemoval>
                    </a14:imgEffect>
                  </a14:imgLayer>
                </a14:imgProps>
              </a:ext>
              <a:ext uri="{28A0092B-C50C-407E-A947-70E740481C1C}">
                <a14:useLocalDpi xmlns:a14="http://schemas.microsoft.com/office/drawing/2010/main" val="0"/>
              </a:ext>
            </a:extLst>
          </a:blip>
          <a:srcRect t="22546" b="21638"/>
          <a:stretch/>
        </p:blipFill>
        <p:spPr>
          <a:xfrm>
            <a:off x="1702799" y="6114965"/>
            <a:ext cx="576270" cy="321651"/>
          </a:xfrm>
          <a:prstGeom prst="rect">
            <a:avLst/>
          </a:prstGeom>
        </p:spPr>
      </p:pic>
      <p:sp>
        <p:nvSpPr>
          <p:cNvPr id="65" name="TextBox 64">
            <a:extLst>
              <a:ext uri="{FF2B5EF4-FFF2-40B4-BE49-F238E27FC236}">
                <a16:creationId xmlns:a16="http://schemas.microsoft.com/office/drawing/2014/main" id="{BC0579AA-68BD-4F43-B056-B89054364FA6}"/>
              </a:ext>
            </a:extLst>
          </p:cNvPr>
          <p:cNvSpPr txBox="1"/>
          <p:nvPr/>
        </p:nvSpPr>
        <p:spPr>
          <a:xfrm>
            <a:off x="2915094" y="4364030"/>
            <a:ext cx="936475" cy="954107"/>
          </a:xfrm>
          <a:prstGeom prst="rect">
            <a:avLst/>
          </a:prstGeom>
          <a:noFill/>
        </p:spPr>
        <p:txBody>
          <a:bodyPr wrap="none" rtlCol="0">
            <a:spAutoFit/>
          </a:bodyPr>
          <a:lstStyle/>
          <a:p>
            <a:pPr algn="ctr"/>
            <a:r>
              <a:rPr lang="en-US" sz="1400" b="1" dirty="0">
                <a:latin typeface="Courier New" panose="02070309020205020404" pitchFamily="49" charset="0"/>
                <a:cs typeface="Courier New" panose="02070309020205020404" pitchFamily="49" charset="0"/>
              </a:rPr>
              <a:t>Virtual</a:t>
            </a:r>
          </a:p>
          <a:p>
            <a:pPr algn="ctr"/>
            <a:r>
              <a:rPr lang="en-US" sz="1400" b="1" dirty="0">
                <a:latin typeface="Courier New" panose="02070309020205020404" pitchFamily="49" charset="0"/>
                <a:cs typeface="Courier New" panose="02070309020205020404" pitchFamily="49" charset="0"/>
              </a:rPr>
              <a:t>NICs</a:t>
            </a:r>
          </a:p>
          <a:p>
            <a:pPr algn="ctr"/>
            <a:r>
              <a:rPr lang="en-US" sz="1400" b="1" dirty="0">
                <a:latin typeface="Courier New" panose="02070309020205020404" pitchFamily="49" charset="0"/>
                <a:cs typeface="Courier New" panose="02070309020205020404" pitchFamily="49" charset="0"/>
              </a:rPr>
              <a:t>and</a:t>
            </a:r>
          </a:p>
          <a:p>
            <a:pPr algn="ctr"/>
            <a:r>
              <a:rPr lang="en-US" sz="1400" b="1" dirty="0">
                <a:latin typeface="Courier New" panose="02070309020205020404" pitchFamily="49" charset="0"/>
                <a:cs typeface="Courier New" panose="02070309020205020404" pitchFamily="49" charset="0"/>
              </a:rPr>
              <a:t>Switch</a:t>
            </a:r>
          </a:p>
        </p:txBody>
      </p:sp>
      <p:sp>
        <p:nvSpPr>
          <p:cNvPr id="66" name="TextBox 65">
            <a:extLst>
              <a:ext uri="{FF2B5EF4-FFF2-40B4-BE49-F238E27FC236}">
                <a16:creationId xmlns:a16="http://schemas.microsoft.com/office/drawing/2014/main" id="{B5DAA4C5-15EA-48AD-80D6-F9EBEE87456C}"/>
              </a:ext>
            </a:extLst>
          </p:cNvPr>
          <p:cNvSpPr txBox="1"/>
          <p:nvPr/>
        </p:nvSpPr>
        <p:spPr>
          <a:xfrm>
            <a:off x="4752478" y="4487639"/>
            <a:ext cx="614271" cy="307777"/>
          </a:xfrm>
          <a:prstGeom prst="rect">
            <a:avLst/>
          </a:prstGeom>
          <a:noFill/>
        </p:spPr>
        <p:txBody>
          <a:bodyPr wrap="none" rtlCol="0">
            <a:spAutoFit/>
          </a:bodyPr>
          <a:lstStyle/>
          <a:p>
            <a:pPr algn="ctr"/>
            <a:r>
              <a:rPr lang="en-US" sz="1400" b="1" dirty="0">
                <a:latin typeface="Courier New" panose="02070309020205020404" pitchFamily="49" charset="0"/>
                <a:cs typeface="Courier New" panose="02070309020205020404" pitchFamily="49" charset="0"/>
              </a:rPr>
              <a:t>Host</a:t>
            </a:r>
          </a:p>
        </p:txBody>
      </p:sp>
      <p:sp>
        <p:nvSpPr>
          <p:cNvPr id="67" name="Oval 66">
            <a:extLst>
              <a:ext uri="{FF2B5EF4-FFF2-40B4-BE49-F238E27FC236}">
                <a16:creationId xmlns:a16="http://schemas.microsoft.com/office/drawing/2014/main" id="{C486FBD0-7DC3-4193-A3E5-83B243F8878E}"/>
              </a:ext>
            </a:extLst>
          </p:cNvPr>
          <p:cNvSpPr/>
          <p:nvPr/>
        </p:nvSpPr>
        <p:spPr>
          <a:xfrm>
            <a:off x="133171" y="3504416"/>
            <a:ext cx="4569973" cy="3238038"/>
          </a:xfrm>
          <a:prstGeom prst="ellipse">
            <a:avLst/>
          </a:prstGeom>
          <a:solidFill>
            <a:srgbClr val="0070C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B284E866-D1A6-470F-B767-58033358597F}"/>
              </a:ext>
            </a:extLst>
          </p:cNvPr>
          <p:cNvSpPr txBox="1"/>
          <p:nvPr/>
        </p:nvSpPr>
        <p:spPr>
          <a:xfrm>
            <a:off x="6953842" y="4565270"/>
            <a:ext cx="2036135" cy="338554"/>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192.168.50.0/24</a:t>
            </a:r>
          </a:p>
        </p:txBody>
      </p:sp>
      <p:sp>
        <p:nvSpPr>
          <p:cNvPr id="2" name="Multiplication Sign 1">
            <a:extLst>
              <a:ext uri="{FF2B5EF4-FFF2-40B4-BE49-F238E27FC236}">
                <a16:creationId xmlns:a16="http://schemas.microsoft.com/office/drawing/2014/main" id="{F1206DC8-44B2-4855-8D9F-51F138CE673C}"/>
              </a:ext>
            </a:extLst>
          </p:cNvPr>
          <p:cNvSpPr/>
          <p:nvPr/>
        </p:nvSpPr>
        <p:spPr>
          <a:xfrm>
            <a:off x="5774341" y="5002415"/>
            <a:ext cx="772998" cy="772998"/>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5F8B05E3-95D1-4502-8B0F-21C9A8EE1AF5}"/>
              </a:ext>
            </a:extLst>
          </p:cNvPr>
          <p:cNvSpPr txBox="1"/>
          <p:nvPr/>
        </p:nvSpPr>
        <p:spPr>
          <a:xfrm>
            <a:off x="5298496" y="4676961"/>
            <a:ext cx="1858201" cy="461665"/>
          </a:xfrm>
          <a:prstGeom prst="rect">
            <a:avLst/>
          </a:prstGeom>
          <a:noFill/>
        </p:spPr>
        <p:txBody>
          <a:bodyPr wrap="none" rtlCol="0">
            <a:spAutoFit/>
          </a:bodyPr>
          <a:lstStyle/>
          <a:p>
            <a:pPr algn="ctr"/>
            <a:r>
              <a:rPr lang="en-US" sz="1200" b="1" dirty="0">
                <a:latin typeface="Courier New" panose="02070309020205020404" pitchFamily="49" charset="0"/>
                <a:cs typeface="Courier New" panose="02070309020205020404" pitchFamily="49" charset="0"/>
              </a:rPr>
              <a:t>No External</a:t>
            </a:r>
          </a:p>
          <a:p>
            <a:pPr algn="ctr"/>
            <a:r>
              <a:rPr lang="en-US" sz="1200" b="1" dirty="0">
                <a:latin typeface="Courier New" panose="02070309020205020404" pitchFamily="49" charset="0"/>
                <a:cs typeface="Courier New" panose="02070309020205020404" pitchFamily="49" charset="0"/>
              </a:rPr>
              <a:t>Network Connection</a:t>
            </a:r>
          </a:p>
        </p:txBody>
      </p:sp>
      <p:sp>
        <p:nvSpPr>
          <p:cNvPr id="71" name="CustomShape 1">
            <a:extLst>
              <a:ext uri="{FF2B5EF4-FFF2-40B4-BE49-F238E27FC236}">
                <a16:creationId xmlns:a16="http://schemas.microsoft.com/office/drawing/2014/main" id="{81E3694B-9BE0-43F3-9426-D1F4C434A0E7}"/>
              </a:ext>
            </a:extLst>
          </p:cNvPr>
          <p:cNvSpPr/>
          <p:nvPr/>
        </p:nvSpPr>
        <p:spPr>
          <a:xfrm>
            <a:off x="233653" y="778774"/>
            <a:ext cx="8733750" cy="1976642"/>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Some forensic applications require complete isolations from external networks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Malware Analysis</a:t>
            </a: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IP addressees assigned to guests coincides only to the host IP network</a:t>
            </a:r>
          </a:p>
        </p:txBody>
      </p:sp>
    </p:spTree>
    <p:extLst>
      <p:ext uri="{BB962C8B-B14F-4D97-AF65-F5344CB8AC3E}">
        <p14:creationId xmlns:p14="http://schemas.microsoft.com/office/powerpoint/2010/main" val="7255521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8532050F-F840-4422-87C5-622E135DDECE}"/>
              </a:ext>
            </a:extLst>
          </p:cNvPr>
          <p:cNvCxnSpPr>
            <a:cxnSpLocks/>
          </p:cNvCxnSpPr>
          <p:nvPr/>
        </p:nvCxnSpPr>
        <p:spPr>
          <a:xfrm flipH="1">
            <a:off x="7564079" y="4090190"/>
            <a:ext cx="54272" cy="1265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D203C0-4D1B-43A3-A628-FF207E7EEC5E}"/>
              </a:ext>
            </a:extLst>
          </p:cNvPr>
          <p:cNvCxnSpPr>
            <a:cxnSpLocks/>
          </p:cNvCxnSpPr>
          <p:nvPr/>
        </p:nvCxnSpPr>
        <p:spPr>
          <a:xfrm flipH="1">
            <a:off x="7909952" y="4686528"/>
            <a:ext cx="756131" cy="6333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1FF100F-B1B8-49BA-9168-B80EC24C8DC8}"/>
              </a:ext>
            </a:extLst>
          </p:cNvPr>
          <p:cNvCxnSpPr>
            <a:cxnSpLocks/>
          </p:cNvCxnSpPr>
          <p:nvPr/>
        </p:nvCxnSpPr>
        <p:spPr>
          <a:xfrm>
            <a:off x="7437483" y="5365793"/>
            <a:ext cx="936999" cy="9378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1" name="CustomShape 1"/>
          <p:cNvSpPr/>
          <p:nvPr/>
        </p:nvSpPr>
        <p:spPr>
          <a:xfrm>
            <a:off x="240568" y="833081"/>
            <a:ext cx="8903431" cy="2747655"/>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Network Address Translation reduces the number of outward facing IP addresses in a traditional network and helps proxy internal IP addresses</a:t>
            </a: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When assigned as a NAT network, guests will have there own internal IP structure while requests from </a:t>
            </a:r>
            <a:r>
              <a:rPr lang="en-US" sz="2000" b="1" dirty="0" err="1">
                <a:solidFill>
                  <a:srgbClr val="000000"/>
                </a:solidFill>
                <a:latin typeface="Courier New" panose="02070309020205020404" pitchFamily="49" charset="0"/>
                <a:cs typeface="Courier New" panose="02070309020205020404" pitchFamily="49" charset="0"/>
              </a:rPr>
              <a:t>ext</a:t>
            </a:r>
            <a:endParaRPr lang="en-US" sz="2000" b="1" dirty="0">
              <a:solidFill>
                <a:srgbClr val="000000"/>
              </a:solidFill>
              <a:latin typeface="Courier New" panose="02070309020205020404" pitchFamily="49" charset="0"/>
              <a:cs typeface="Courier New" panose="02070309020205020404" pitchFamily="49" charset="0"/>
            </a:endParaRPr>
          </a:p>
        </p:txBody>
      </p:sp>
      <p:sp>
        <p:nvSpPr>
          <p:cNvPr id="252" name="CustomShape 2"/>
          <p:cNvSpPr/>
          <p:nvPr/>
        </p:nvSpPr>
        <p:spPr>
          <a:xfrm>
            <a:off x="7918" y="55181"/>
            <a:ext cx="9136081" cy="522431"/>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Network Address Translation</a:t>
            </a:r>
            <a:endParaRPr dirty="0">
              <a:latin typeface="Courier New" panose="02070309020205020404" pitchFamily="49" charset="0"/>
              <a:cs typeface="Courier New" panose="02070309020205020404" pitchFamily="49" charset="0"/>
            </a:endParaRPr>
          </a:p>
        </p:txBody>
      </p:sp>
      <p:cxnSp>
        <p:nvCxnSpPr>
          <p:cNvPr id="7" name="Straight Connector 6">
            <a:extLst>
              <a:ext uri="{FF2B5EF4-FFF2-40B4-BE49-F238E27FC236}">
                <a16:creationId xmlns:a16="http://schemas.microsoft.com/office/drawing/2014/main" id="{552E9D16-3C30-4544-B874-DF7A4844DA55}"/>
              </a:ext>
            </a:extLst>
          </p:cNvPr>
          <p:cNvCxnSpPr>
            <a:cxnSpLocks/>
          </p:cNvCxnSpPr>
          <p:nvPr/>
        </p:nvCxnSpPr>
        <p:spPr>
          <a:xfrm flipV="1">
            <a:off x="1371017" y="5313498"/>
            <a:ext cx="1050030" cy="8334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07DFDCB-B8A8-444B-82EA-C5D698D75F42}"/>
              </a:ext>
            </a:extLst>
          </p:cNvPr>
          <p:cNvCxnSpPr>
            <a:cxnSpLocks/>
          </p:cNvCxnSpPr>
          <p:nvPr/>
        </p:nvCxnSpPr>
        <p:spPr>
          <a:xfrm>
            <a:off x="740685" y="5324972"/>
            <a:ext cx="16413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C7585B9-ACB2-4DE7-BD5D-E796D8CBD69E}"/>
              </a:ext>
            </a:extLst>
          </p:cNvPr>
          <p:cNvCxnSpPr>
            <a:cxnSpLocks/>
          </p:cNvCxnSpPr>
          <p:nvPr/>
        </p:nvCxnSpPr>
        <p:spPr>
          <a:xfrm>
            <a:off x="769518" y="4355644"/>
            <a:ext cx="1604459" cy="9778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loud 9">
            <a:extLst>
              <a:ext uri="{FF2B5EF4-FFF2-40B4-BE49-F238E27FC236}">
                <a16:creationId xmlns:a16="http://schemas.microsoft.com/office/drawing/2014/main" id="{BAF4F294-105C-4419-BFD4-8CDAABAD7896}"/>
              </a:ext>
            </a:extLst>
          </p:cNvPr>
          <p:cNvSpPr/>
          <p:nvPr/>
        </p:nvSpPr>
        <p:spPr>
          <a:xfrm>
            <a:off x="6523362" y="4891566"/>
            <a:ext cx="1851120" cy="948455"/>
          </a:xfrm>
          <a:prstGeom prst="cloud">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endParaRPr>
          </a:p>
        </p:txBody>
      </p:sp>
      <p:sp>
        <p:nvSpPr>
          <p:cNvPr id="11" name="TextBox 10">
            <a:extLst>
              <a:ext uri="{FF2B5EF4-FFF2-40B4-BE49-F238E27FC236}">
                <a16:creationId xmlns:a16="http://schemas.microsoft.com/office/drawing/2014/main" id="{9C2452F0-4B97-4DEA-B139-EAD44DD1E935}"/>
              </a:ext>
            </a:extLst>
          </p:cNvPr>
          <p:cNvSpPr txBox="1"/>
          <p:nvPr/>
        </p:nvSpPr>
        <p:spPr>
          <a:xfrm>
            <a:off x="6867734" y="5063659"/>
            <a:ext cx="1172116" cy="584775"/>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External</a:t>
            </a:r>
          </a:p>
          <a:p>
            <a:pPr algn="ctr"/>
            <a:r>
              <a:rPr lang="en-US" sz="1600" b="1" dirty="0">
                <a:latin typeface="Courier New" panose="02070309020205020404" pitchFamily="49" charset="0"/>
                <a:cs typeface="Courier New" panose="02070309020205020404" pitchFamily="49" charset="0"/>
              </a:rPr>
              <a:t>Network</a:t>
            </a:r>
          </a:p>
        </p:txBody>
      </p:sp>
      <p:pic>
        <p:nvPicPr>
          <p:cNvPr id="12" name="Picture 11">
            <a:extLst>
              <a:ext uri="{FF2B5EF4-FFF2-40B4-BE49-F238E27FC236}">
                <a16:creationId xmlns:a16="http://schemas.microsoft.com/office/drawing/2014/main" id="{68F736E9-863A-489C-9AC0-3BC244B68351}"/>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8977" b="51921" l="22854" r="37533">
                        <a14:foregroundMark x1="24972" y1="10554" x2="30249" y2="20784"/>
                        <a14:foregroundMark x1="30249" y1="20784" x2="35972" y2="48767"/>
                        <a14:foregroundMark x1="35972" y1="48767" x2="29283" y2="49616"/>
                        <a14:foregroundMark x1="29283" y1="49616" x2="28279" y2="40477"/>
                        <a14:foregroundMark x1="28279" y1="40477" x2="34300" y2="17347"/>
                        <a14:foregroundMark x1="34300" y1="17347" x2="32107" y2="10837"/>
                        <a14:foregroundMark x1="32107" y1="10837" x2="24972" y2="10069"/>
                        <a14:foregroundMark x1="24972" y1="10069" x2="24266" y2="48201"/>
                        <a14:foregroundMark x1="24266" y1="48201" x2="30732" y2="50869"/>
                        <a14:foregroundMark x1="30732" y1="50869" x2="37087" y2="50505"/>
                        <a14:foregroundMark x1="37087" y1="50505" x2="35823" y2="13021"/>
                        <a14:foregroundMark x1="35823" y1="13021" x2="29840" y2="9462"/>
                        <a14:foregroundMark x1="29840" y1="9462" x2="23857" y2="9786"/>
                        <a14:foregroundMark x1="23003" y1="21068" x2="22854" y2="19207"/>
                        <a14:foregroundMark x1="22854" y1="19086" x2="23263" y2="11929"/>
                        <a14:foregroundMark x1="23263" y1="11929" x2="26830" y2="9139"/>
                        <a14:foregroundMark x1="26830" y1="9139" x2="33259" y2="9300"/>
                        <a14:foregroundMark x1="33259" y1="9300" x2="37533" y2="13951"/>
                        <a14:foregroundMark x1="27536" y1="15973" x2="32404" y2="14112"/>
                        <a14:foregroundMark x1="30249" y1="9786" x2="32107" y2="13789"/>
                        <a14:foregroundMark x1="30398" y1="8977" x2="36975" y2="8977"/>
                        <a14:foregroundMark x1="37533" y1="10999" x2="37533" y2="20946"/>
                        <a14:foregroundMark x1="37533" y1="21229" x2="36232" y2="51395"/>
                        <a14:foregroundMark x1="36232" y1="51395" x2="29283" y2="51921"/>
                        <a14:foregroundMark x1="29283" y1="51921" x2="34820" y2="50061"/>
                      </a14:backgroundRemoval>
                    </a14:imgEffect>
                  </a14:imgLayer>
                </a14:imgProps>
              </a:ext>
              <a:ext uri="{28A0092B-C50C-407E-A947-70E740481C1C}">
                <a14:useLocalDpi xmlns:a14="http://schemas.microsoft.com/office/drawing/2010/main" val="0"/>
              </a:ext>
            </a:extLst>
          </a:blip>
          <a:srcRect l="21935" t="7597" r="61255" b="47442"/>
          <a:stretch/>
        </p:blipFill>
        <p:spPr>
          <a:xfrm>
            <a:off x="4431824" y="4692335"/>
            <a:ext cx="523489" cy="1286540"/>
          </a:xfrm>
          <a:prstGeom prst="rect">
            <a:avLst/>
          </a:prstGeom>
        </p:spPr>
      </p:pic>
      <p:cxnSp>
        <p:nvCxnSpPr>
          <p:cNvPr id="15" name="Straight Connector 14">
            <a:extLst>
              <a:ext uri="{FF2B5EF4-FFF2-40B4-BE49-F238E27FC236}">
                <a16:creationId xmlns:a16="http://schemas.microsoft.com/office/drawing/2014/main" id="{2F89EE0E-21DD-440F-A844-9DBC21902C95}"/>
              </a:ext>
            </a:extLst>
          </p:cNvPr>
          <p:cNvCxnSpPr>
            <a:cxnSpLocks/>
          </p:cNvCxnSpPr>
          <p:nvPr/>
        </p:nvCxnSpPr>
        <p:spPr>
          <a:xfrm>
            <a:off x="2280486" y="3956981"/>
            <a:ext cx="101556" cy="13607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2" descr="http://itnotes.in/wp-content/uploads/2014/10/collision-domain.png">
            <a:extLst>
              <a:ext uri="{FF2B5EF4-FFF2-40B4-BE49-F238E27FC236}">
                <a16:creationId xmlns:a16="http://schemas.microsoft.com/office/drawing/2014/main" id="{A5D28EDB-E034-4A4E-BE2C-B83E69988F50}"/>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804" b="22353" l="70098" r="81863">
                        <a14:foregroundMark x1="70425" y1="20000" x2="73085" y2="13862"/>
                        <a14:foregroundMark x1="78622" y1="15430" x2="77124" y2="20392"/>
                        <a14:foregroundMark x1="77124" y1="20392" x2="76451" y2="21137"/>
                        <a14:foregroundMark x1="80229" y1="17255" x2="81863" y2="12941"/>
                        <a14:foregroundMark x1="70425" y1="21176" x2="70098" y2="18431"/>
                        <a14:foregroundMark x1="72549" y1="12941" x2="75980" y2="12941"/>
                        <a14:foregroundMark x1="76307" y1="10588" x2="80882" y2="11373"/>
                        <a14:backgroundMark x1="74673" y1="23529" x2="75817" y2="23529"/>
                      </a14:backgroundRemoval>
                    </a14:imgEffect>
                  </a14:imgLayer>
                </a14:imgProps>
              </a:ext>
              <a:ext uri="{28A0092B-C50C-407E-A947-70E740481C1C}">
                <a14:useLocalDpi xmlns:a14="http://schemas.microsoft.com/office/drawing/2010/main" val="0"/>
              </a:ext>
            </a:extLst>
          </a:blip>
          <a:srcRect l="69431" t="9350" r="17268" b="77189"/>
          <a:stretch/>
        </p:blipFill>
        <p:spPr bwMode="auto">
          <a:xfrm>
            <a:off x="2076966" y="5172684"/>
            <a:ext cx="762771" cy="3216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C1FE64E-B775-438D-BD7E-A4EFC4024AA0}"/>
              </a:ext>
            </a:extLst>
          </p:cNvPr>
          <p:cNvPicPr>
            <a:picLocks noChangeAspect="1"/>
          </p:cNvPicPr>
          <p:nvPr/>
        </p:nvPicPr>
        <p:blipFill>
          <a:blip r:embed="rId6"/>
          <a:stretch>
            <a:fillRect/>
          </a:stretch>
        </p:blipFill>
        <p:spPr>
          <a:xfrm>
            <a:off x="2022594" y="3751682"/>
            <a:ext cx="480369" cy="431821"/>
          </a:xfrm>
          <a:prstGeom prst="rect">
            <a:avLst/>
          </a:prstGeom>
        </p:spPr>
      </p:pic>
      <p:cxnSp>
        <p:nvCxnSpPr>
          <p:cNvPr id="18" name="Straight Arrow Connector 17">
            <a:extLst>
              <a:ext uri="{FF2B5EF4-FFF2-40B4-BE49-F238E27FC236}">
                <a16:creationId xmlns:a16="http://schemas.microsoft.com/office/drawing/2014/main" id="{4F1EE9B5-AE24-4B8E-A423-D44BA3BF71C6}"/>
              </a:ext>
            </a:extLst>
          </p:cNvPr>
          <p:cNvCxnSpPr>
            <a:cxnSpLocks/>
            <a:stCxn id="12" idx="3"/>
          </p:cNvCxnSpPr>
          <p:nvPr/>
        </p:nvCxnSpPr>
        <p:spPr>
          <a:xfrm>
            <a:off x="4955313" y="5335605"/>
            <a:ext cx="1519354"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9FE279F8-CFB0-4634-9C77-3376B5041F28}"/>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4000" b="90000" l="10000" r="94286">
                        <a14:foregroundMark x1="14571" y1="26286" x2="12857" y2="4000"/>
                        <a14:foregroundMark x1="94286" y1="72286" x2="93714" y2="35143"/>
                        <a14:foregroundMark x1="14571" y1="16286" x2="14571" y2="9429"/>
                        <a14:foregroundMark x1="14571" y1="9429" x2="14571" y2="6571"/>
                      </a14:backgroundRemoval>
                    </a14:imgEffect>
                  </a14:imgLayer>
                </a14:imgProps>
              </a:ext>
              <a:ext uri="{28A0092B-C50C-407E-A947-70E740481C1C}">
                <a14:useLocalDpi xmlns:a14="http://schemas.microsoft.com/office/drawing/2010/main" val="0"/>
              </a:ext>
            </a:extLst>
          </a:blip>
          <a:stretch>
            <a:fillRect/>
          </a:stretch>
        </p:blipFill>
        <p:spPr>
          <a:xfrm>
            <a:off x="5114821" y="4930937"/>
            <a:ext cx="773653" cy="773653"/>
          </a:xfrm>
          <a:prstGeom prst="rect">
            <a:avLst/>
          </a:prstGeom>
        </p:spPr>
      </p:pic>
      <p:sp>
        <p:nvSpPr>
          <p:cNvPr id="20" name="TextBox 19">
            <a:extLst>
              <a:ext uri="{FF2B5EF4-FFF2-40B4-BE49-F238E27FC236}">
                <a16:creationId xmlns:a16="http://schemas.microsoft.com/office/drawing/2014/main" id="{0BD50D7D-453B-4620-85BA-930D51420FBC}"/>
              </a:ext>
            </a:extLst>
          </p:cNvPr>
          <p:cNvSpPr txBox="1"/>
          <p:nvPr/>
        </p:nvSpPr>
        <p:spPr>
          <a:xfrm>
            <a:off x="4987179" y="5562131"/>
            <a:ext cx="1172117" cy="584775"/>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Physical</a:t>
            </a:r>
          </a:p>
          <a:p>
            <a:pPr algn="ctr"/>
            <a:r>
              <a:rPr lang="en-US" sz="1600" b="1" dirty="0">
                <a:latin typeface="Courier New" panose="02070309020205020404" pitchFamily="49" charset="0"/>
                <a:cs typeface="Courier New" panose="02070309020205020404" pitchFamily="49" charset="0"/>
              </a:rPr>
              <a:t>NICs</a:t>
            </a:r>
          </a:p>
        </p:txBody>
      </p:sp>
      <p:sp>
        <p:nvSpPr>
          <p:cNvPr id="21" name="TextBox 20">
            <a:extLst>
              <a:ext uri="{FF2B5EF4-FFF2-40B4-BE49-F238E27FC236}">
                <a16:creationId xmlns:a16="http://schemas.microsoft.com/office/drawing/2014/main" id="{7C47F5BC-70F5-4018-8570-46AD60945ACD}"/>
              </a:ext>
            </a:extLst>
          </p:cNvPr>
          <p:cNvSpPr txBox="1"/>
          <p:nvPr/>
        </p:nvSpPr>
        <p:spPr>
          <a:xfrm>
            <a:off x="3282112" y="5560925"/>
            <a:ext cx="1048685" cy="584775"/>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Virtual</a:t>
            </a:r>
          </a:p>
          <a:p>
            <a:pPr algn="ctr"/>
            <a:r>
              <a:rPr lang="en-US" sz="1600" b="1" dirty="0">
                <a:latin typeface="Courier New" panose="02070309020205020404" pitchFamily="49" charset="0"/>
                <a:cs typeface="Courier New" panose="02070309020205020404" pitchFamily="49" charset="0"/>
              </a:rPr>
              <a:t>NIC</a:t>
            </a:r>
          </a:p>
        </p:txBody>
      </p:sp>
      <p:cxnSp>
        <p:nvCxnSpPr>
          <p:cNvPr id="22" name="Straight Arrow Connector 21">
            <a:extLst>
              <a:ext uri="{FF2B5EF4-FFF2-40B4-BE49-F238E27FC236}">
                <a16:creationId xmlns:a16="http://schemas.microsoft.com/office/drawing/2014/main" id="{BB047F08-B6BC-4F23-843B-AEB663D05A3E}"/>
              </a:ext>
            </a:extLst>
          </p:cNvPr>
          <p:cNvCxnSpPr>
            <a:cxnSpLocks/>
            <a:stCxn id="16" idx="3"/>
          </p:cNvCxnSpPr>
          <p:nvPr/>
        </p:nvCxnSpPr>
        <p:spPr>
          <a:xfrm>
            <a:off x="2839737" y="5333510"/>
            <a:ext cx="1542506"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7C96F4A1-81F2-4E21-819E-750051E107DB}"/>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4000" b="90000" l="10000" r="94286">
                        <a14:foregroundMark x1="14571" y1="26286" x2="12857" y2="4000"/>
                        <a14:foregroundMark x1="94286" y1="72286" x2="93714" y2="35143"/>
                        <a14:foregroundMark x1="14571" y1="16286" x2="14571" y2="9429"/>
                        <a14:foregroundMark x1="14571" y1="9429" x2="14571" y2="6571"/>
                      </a14:backgroundRemoval>
                    </a14:imgEffect>
                  </a14:imgLayer>
                </a14:imgProps>
              </a:ext>
              <a:ext uri="{28A0092B-C50C-407E-A947-70E740481C1C}">
                <a14:useLocalDpi xmlns:a14="http://schemas.microsoft.com/office/drawing/2010/main" val="0"/>
              </a:ext>
            </a:extLst>
          </a:blip>
          <a:stretch>
            <a:fillRect/>
          </a:stretch>
        </p:blipFill>
        <p:spPr>
          <a:xfrm>
            <a:off x="3372820" y="4930937"/>
            <a:ext cx="773653" cy="773653"/>
          </a:xfrm>
          <a:prstGeom prst="rect">
            <a:avLst/>
          </a:prstGeom>
        </p:spPr>
      </p:pic>
      <p:pic>
        <p:nvPicPr>
          <p:cNvPr id="24" name="Picture 23">
            <a:extLst>
              <a:ext uri="{FF2B5EF4-FFF2-40B4-BE49-F238E27FC236}">
                <a16:creationId xmlns:a16="http://schemas.microsoft.com/office/drawing/2014/main" id="{5CB60664-2644-455F-B213-793D1563013C}"/>
              </a:ext>
            </a:extLst>
          </p:cNvPr>
          <p:cNvPicPr>
            <a:picLocks noChangeAspect="1"/>
          </p:cNvPicPr>
          <p:nvPr/>
        </p:nvPicPr>
        <p:blipFill>
          <a:blip r:embed="rId6"/>
          <a:stretch>
            <a:fillRect/>
          </a:stretch>
        </p:blipFill>
        <p:spPr>
          <a:xfrm>
            <a:off x="477222" y="4169724"/>
            <a:ext cx="480369" cy="431821"/>
          </a:xfrm>
          <a:prstGeom prst="rect">
            <a:avLst/>
          </a:prstGeom>
        </p:spPr>
      </p:pic>
      <p:pic>
        <p:nvPicPr>
          <p:cNvPr id="25" name="Picture 24">
            <a:extLst>
              <a:ext uri="{FF2B5EF4-FFF2-40B4-BE49-F238E27FC236}">
                <a16:creationId xmlns:a16="http://schemas.microsoft.com/office/drawing/2014/main" id="{6EECF2B7-2EF8-4B52-BDD9-F6ABD3A80E82}"/>
              </a:ext>
            </a:extLst>
          </p:cNvPr>
          <p:cNvPicPr>
            <a:picLocks noChangeAspect="1"/>
          </p:cNvPicPr>
          <p:nvPr/>
        </p:nvPicPr>
        <p:blipFill>
          <a:blip r:embed="rId6"/>
          <a:stretch>
            <a:fillRect/>
          </a:stretch>
        </p:blipFill>
        <p:spPr>
          <a:xfrm>
            <a:off x="477917" y="5159952"/>
            <a:ext cx="480369" cy="431821"/>
          </a:xfrm>
          <a:prstGeom prst="rect">
            <a:avLst/>
          </a:prstGeom>
        </p:spPr>
      </p:pic>
      <p:pic>
        <p:nvPicPr>
          <p:cNvPr id="26" name="Picture 25">
            <a:extLst>
              <a:ext uri="{FF2B5EF4-FFF2-40B4-BE49-F238E27FC236}">
                <a16:creationId xmlns:a16="http://schemas.microsoft.com/office/drawing/2014/main" id="{CBBA33D0-F87E-440C-B088-A6ADBD50C33D}"/>
              </a:ext>
            </a:extLst>
          </p:cNvPr>
          <p:cNvPicPr>
            <a:picLocks noChangeAspect="1"/>
          </p:cNvPicPr>
          <p:nvPr/>
        </p:nvPicPr>
        <p:blipFill>
          <a:blip r:embed="rId6"/>
          <a:stretch>
            <a:fillRect/>
          </a:stretch>
        </p:blipFill>
        <p:spPr>
          <a:xfrm>
            <a:off x="1094806" y="5989735"/>
            <a:ext cx="480369" cy="431821"/>
          </a:xfrm>
          <a:prstGeom prst="rect">
            <a:avLst/>
          </a:prstGeom>
        </p:spPr>
      </p:pic>
      <p:sp>
        <p:nvSpPr>
          <p:cNvPr id="4" name="TextBox 3">
            <a:extLst>
              <a:ext uri="{FF2B5EF4-FFF2-40B4-BE49-F238E27FC236}">
                <a16:creationId xmlns:a16="http://schemas.microsoft.com/office/drawing/2014/main" id="{82B2057D-FAE7-45B1-B765-67DBA969335B}"/>
              </a:ext>
            </a:extLst>
          </p:cNvPr>
          <p:cNvSpPr txBox="1"/>
          <p:nvPr/>
        </p:nvSpPr>
        <p:spPr>
          <a:xfrm>
            <a:off x="625501" y="6421360"/>
            <a:ext cx="1418978" cy="338554"/>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10.10.10.1</a:t>
            </a:r>
          </a:p>
        </p:txBody>
      </p:sp>
      <p:sp>
        <p:nvSpPr>
          <p:cNvPr id="30" name="TextBox 29">
            <a:extLst>
              <a:ext uri="{FF2B5EF4-FFF2-40B4-BE49-F238E27FC236}">
                <a16:creationId xmlns:a16="http://schemas.microsoft.com/office/drawing/2014/main" id="{FDCF5FCC-70BB-47EC-AD2D-A22FFB15140D}"/>
              </a:ext>
            </a:extLst>
          </p:cNvPr>
          <p:cNvSpPr txBox="1"/>
          <p:nvPr/>
        </p:nvSpPr>
        <p:spPr>
          <a:xfrm>
            <a:off x="-2193" y="5560925"/>
            <a:ext cx="1418978" cy="338554"/>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10.10.10.2</a:t>
            </a:r>
          </a:p>
        </p:txBody>
      </p:sp>
      <p:sp>
        <p:nvSpPr>
          <p:cNvPr id="31" name="TextBox 30">
            <a:extLst>
              <a:ext uri="{FF2B5EF4-FFF2-40B4-BE49-F238E27FC236}">
                <a16:creationId xmlns:a16="http://schemas.microsoft.com/office/drawing/2014/main" id="{6CEFF082-984F-43B6-9B43-D667AEE61A56}"/>
              </a:ext>
            </a:extLst>
          </p:cNvPr>
          <p:cNvSpPr txBox="1"/>
          <p:nvPr/>
        </p:nvSpPr>
        <p:spPr>
          <a:xfrm>
            <a:off x="7918" y="3806522"/>
            <a:ext cx="1418978" cy="338554"/>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10.10.10.3</a:t>
            </a:r>
          </a:p>
        </p:txBody>
      </p:sp>
      <p:sp>
        <p:nvSpPr>
          <p:cNvPr id="32" name="TextBox 31">
            <a:extLst>
              <a:ext uri="{FF2B5EF4-FFF2-40B4-BE49-F238E27FC236}">
                <a16:creationId xmlns:a16="http://schemas.microsoft.com/office/drawing/2014/main" id="{2656EE3D-7065-426E-BE50-44588496336E}"/>
              </a:ext>
            </a:extLst>
          </p:cNvPr>
          <p:cNvSpPr txBox="1"/>
          <p:nvPr/>
        </p:nvSpPr>
        <p:spPr>
          <a:xfrm>
            <a:off x="1618635" y="3446286"/>
            <a:ext cx="1418978" cy="338554"/>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10.10.10.4</a:t>
            </a:r>
          </a:p>
        </p:txBody>
      </p:sp>
      <p:pic>
        <p:nvPicPr>
          <p:cNvPr id="39" name="Picture 38">
            <a:extLst>
              <a:ext uri="{FF2B5EF4-FFF2-40B4-BE49-F238E27FC236}">
                <a16:creationId xmlns:a16="http://schemas.microsoft.com/office/drawing/2014/main" id="{A07D5D45-C585-41E2-9D07-DD8CC13370E7}"/>
              </a:ext>
            </a:extLst>
          </p:cNvPr>
          <p:cNvPicPr>
            <a:picLocks noChangeAspect="1"/>
          </p:cNvPicPr>
          <p:nvPr/>
        </p:nvPicPr>
        <p:blipFill>
          <a:blip r:embed="rId6"/>
          <a:stretch>
            <a:fillRect/>
          </a:stretch>
        </p:blipFill>
        <p:spPr>
          <a:xfrm>
            <a:off x="7316383" y="3886585"/>
            <a:ext cx="480369" cy="431821"/>
          </a:xfrm>
          <a:prstGeom prst="rect">
            <a:avLst/>
          </a:prstGeom>
        </p:spPr>
      </p:pic>
      <p:sp>
        <p:nvSpPr>
          <p:cNvPr id="40" name="TextBox 39">
            <a:extLst>
              <a:ext uri="{FF2B5EF4-FFF2-40B4-BE49-F238E27FC236}">
                <a16:creationId xmlns:a16="http://schemas.microsoft.com/office/drawing/2014/main" id="{4BCDA6C7-EE6A-4C15-A239-D00E8D9957A8}"/>
              </a:ext>
            </a:extLst>
          </p:cNvPr>
          <p:cNvSpPr txBox="1"/>
          <p:nvPr/>
        </p:nvSpPr>
        <p:spPr>
          <a:xfrm>
            <a:off x="6970509" y="3610237"/>
            <a:ext cx="1172116" cy="338554"/>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50.1.1.1</a:t>
            </a:r>
          </a:p>
        </p:txBody>
      </p:sp>
      <p:pic>
        <p:nvPicPr>
          <p:cNvPr id="41" name="Picture 40">
            <a:extLst>
              <a:ext uri="{FF2B5EF4-FFF2-40B4-BE49-F238E27FC236}">
                <a16:creationId xmlns:a16="http://schemas.microsoft.com/office/drawing/2014/main" id="{EB498DC9-940B-4DC7-B8AE-F0353A07A5F1}"/>
              </a:ext>
            </a:extLst>
          </p:cNvPr>
          <p:cNvPicPr>
            <a:picLocks noChangeAspect="1"/>
          </p:cNvPicPr>
          <p:nvPr/>
        </p:nvPicPr>
        <p:blipFill>
          <a:blip r:embed="rId6"/>
          <a:stretch>
            <a:fillRect/>
          </a:stretch>
        </p:blipFill>
        <p:spPr>
          <a:xfrm>
            <a:off x="8374482" y="4470618"/>
            <a:ext cx="480369" cy="431821"/>
          </a:xfrm>
          <a:prstGeom prst="rect">
            <a:avLst/>
          </a:prstGeom>
        </p:spPr>
      </p:pic>
      <p:sp>
        <p:nvSpPr>
          <p:cNvPr id="42" name="TextBox 41">
            <a:extLst>
              <a:ext uri="{FF2B5EF4-FFF2-40B4-BE49-F238E27FC236}">
                <a16:creationId xmlns:a16="http://schemas.microsoft.com/office/drawing/2014/main" id="{9F53B764-65AF-4EAD-9E18-C1BC38E2C7E9}"/>
              </a:ext>
            </a:extLst>
          </p:cNvPr>
          <p:cNvSpPr txBox="1"/>
          <p:nvPr/>
        </p:nvSpPr>
        <p:spPr>
          <a:xfrm>
            <a:off x="8028608" y="4158271"/>
            <a:ext cx="1172116" cy="338554"/>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60.1.1.1</a:t>
            </a:r>
          </a:p>
        </p:txBody>
      </p:sp>
      <p:pic>
        <p:nvPicPr>
          <p:cNvPr id="43" name="Picture 42">
            <a:extLst>
              <a:ext uri="{FF2B5EF4-FFF2-40B4-BE49-F238E27FC236}">
                <a16:creationId xmlns:a16="http://schemas.microsoft.com/office/drawing/2014/main" id="{90DADD9B-4CEF-4498-B954-830B6FF9311D}"/>
              </a:ext>
            </a:extLst>
          </p:cNvPr>
          <p:cNvPicPr>
            <a:picLocks noChangeAspect="1"/>
          </p:cNvPicPr>
          <p:nvPr/>
        </p:nvPicPr>
        <p:blipFill>
          <a:blip r:embed="rId6"/>
          <a:stretch>
            <a:fillRect/>
          </a:stretch>
        </p:blipFill>
        <p:spPr>
          <a:xfrm>
            <a:off x="8104421" y="6087750"/>
            <a:ext cx="480369" cy="431821"/>
          </a:xfrm>
          <a:prstGeom prst="rect">
            <a:avLst/>
          </a:prstGeom>
        </p:spPr>
      </p:pic>
      <p:sp>
        <p:nvSpPr>
          <p:cNvPr id="44" name="TextBox 43">
            <a:extLst>
              <a:ext uri="{FF2B5EF4-FFF2-40B4-BE49-F238E27FC236}">
                <a16:creationId xmlns:a16="http://schemas.microsoft.com/office/drawing/2014/main" id="{BC9B2979-90DB-415F-8614-976C358D8470}"/>
              </a:ext>
            </a:extLst>
          </p:cNvPr>
          <p:cNvSpPr txBox="1"/>
          <p:nvPr/>
        </p:nvSpPr>
        <p:spPr>
          <a:xfrm>
            <a:off x="7796752" y="6461412"/>
            <a:ext cx="1172116" cy="338554"/>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70.1.1.1</a:t>
            </a:r>
          </a:p>
        </p:txBody>
      </p:sp>
      <p:sp>
        <p:nvSpPr>
          <p:cNvPr id="51" name="TextBox 50">
            <a:extLst>
              <a:ext uri="{FF2B5EF4-FFF2-40B4-BE49-F238E27FC236}">
                <a16:creationId xmlns:a16="http://schemas.microsoft.com/office/drawing/2014/main" id="{001EF879-ABAA-4D18-85EC-D73E20CBE8BD}"/>
              </a:ext>
            </a:extLst>
          </p:cNvPr>
          <p:cNvSpPr txBox="1"/>
          <p:nvPr/>
        </p:nvSpPr>
        <p:spPr>
          <a:xfrm>
            <a:off x="2871321" y="4745266"/>
            <a:ext cx="1665841" cy="338554"/>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10.10.10.100</a:t>
            </a:r>
          </a:p>
        </p:txBody>
      </p:sp>
      <p:sp>
        <p:nvSpPr>
          <p:cNvPr id="58" name="TextBox 57">
            <a:extLst>
              <a:ext uri="{FF2B5EF4-FFF2-40B4-BE49-F238E27FC236}">
                <a16:creationId xmlns:a16="http://schemas.microsoft.com/office/drawing/2014/main" id="{4A7136A5-70B6-4E16-9B46-E62F57FD6575}"/>
              </a:ext>
            </a:extLst>
          </p:cNvPr>
          <p:cNvSpPr txBox="1"/>
          <p:nvPr/>
        </p:nvSpPr>
        <p:spPr>
          <a:xfrm>
            <a:off x="4972537" y="4745266"/>
            <a:ext cx="1295547" cy="338554"/>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200.1.1.4</a:t>
            </a:r>
          </a:p>
        </p:txBody>
      </p:sp>
    </p:spTree>
    <p:extLst>
      <p:ext uri="{BB962C8B-B14F-4D97-AF65-F5344CB8AC3E}">
        <p14:creationId xmlns:p14="http://schemas.microsoft.com/office/powerpoint/2010/main" val="360916868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Hypervisor Shared Directories</a:t>
            </a:r>
            <a:endParaRPr dirty="0">
              <a:latin typeface="Courier New" panose="02070309020205020404" pitchFamily="49" charset="0"/>
              <a:cs typeface="Courier New" panose="02070309020205020404" pitchFamily="49" charset="0"/>
            </a:endParaRPr>
          </a:p>
        </p:txBody>
      </p:sp>
      <p:sp>
        <p:nvSpPr>
          <p:cNvPr id="8" name="CustomShape 1">
            <a:extLst>
              <a:ext uri="{FF2B5EF4-FFF2-40B4-BE49-F238E27FC236}">
                <a16:creationId xmlns:a16="http://schemas.microsoft.com/office/drawing/2014/main" id="{5A843773-C6E2-4EF5-9743-C2B9CA7724A5}"/>
              </a:ext>
            </a:extLst>
          </p:cNvPr>
          <p:cNvSpPr/>
          <p:nvPr/>
        </p:nvSpPr>
        <p:spPr>
          <a:xfrm>
            <a:off x="348793" y="678729"/>
            <a:ext cx="8587818" cy="1470582"/>
          </a:xfrm>
          <a:prstGeom prst="rect">
            <a:avLst/>
          </a:prstGeom>
          <a:noFill/>
          <a:ln>
            <a:noFill/>
          </a:ln>
        </p:spPr>
        <p:txBody>
          <a:bodyPr lIns="90000" tIns="45000" rIns="90000" bIns="45000" anchor="t"/>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When collecting forensic images from host to guest, it is advisable to create a shared directory</a:t>
            </a: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Image size can be limiting if a shared directory is not available</a:t>
            </a:r>
          </a:p>
        </p:txBody>
      </p:sp>
      <p:pic>
        <p:nvPicPr>
          <p:cNvPr id="2" name="Picture 1">
            <a:extLst>
              <a:ext uri="{FF2B5EF4-FFF2-40B4-BE49-F238E27FC236}">
                <a16:creationId xmlns:a16="http://schemas.microsoft.com/office/drawing/2014/main" id="{EF9F9BD3-5E82-4C39-9964-CACA390379DC}"/>
              </a:ext>
            </a:extLst>
          </p:cNvPr>
          <p:cNvPicPr>
            <a:picLocks noChangeAspect="1"/>
          </p:cNvPicPr>
          <p:nvPr/>
        </p:nvPicPr>
        <p:blipFill>
          <a:blip r:embed="rId2"/>
          <a:stretch>
            <a:fillRect/>
          </a:stretch>
        </p:blipFill>
        <p:spPr>
          <a:xfrm>
            <a:off x="1041955" y="2285692"/>
            <a:ext cx="7060090" cy="4313073"/>
          </a:xfrm>
          <a:prstGeom prst="rect">
            <a:avLst/>
          </a:prstGeom>
          <a:ln>
            <a:solidFill>
              <a:schemeClr val="tx1"/>
            </a:solidFill>
          </a:ln>
        </p:spPr>
      </p:pic>
    </p:spTree>
    <p:extLst>
      <p:ext uri="{BB962C8B-B14F-4D97-AF65-F5344CB8AC3E}">
        <p14:creationId xmlns:p14="http://schemas.microsoft.com/office/powerpoint/2010/main" val="98115491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80" y="2760461"/>
            <a:ext cx="8229240" cy="1337078"/>
          </a:xfrm>
        </p:spPr>
        <p:txBody>
          <a:bodyPr/>
          <a:lstStyle/>
          <a:p>
            <a:pPr algn="ctr"/>
            <a:r>
              <a:rPr lang="en-US" sz="2800" b="1" dirty="0">
                <a:latin typeface="Courier New" panose="02070309020205020404" pitchFamily="49" charset="0"/>
                <a:cs typeface="Courier New" panose="02070309020205020404" pitchFamily="49" charset="0"/>
              </a:rPr>
              <a:t>Storage Media Overview</a:t>
            </a:r>
          </a:p>
        </p:txBody>
      </p:sp>
    </p:spTree>
    <p:extLst>
      <p:ext uri="{BB962C8B-B14F-4D97-AF65-F5344CB8AC3E}">
        <p14:creationId xmlns:p14="http://schemas.microsoft.com/office/powerpoint/2010/main" val="3712073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8"/>
            <a:ext cx="8140148" cy="425842"/>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International Standards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84841" y="646045"/>
            <a:ext cx="8974318" cy="6124037"/>
          </a:xfrm>
          <a:prstGeom prst="rect">
            <a:avLst/>
          </a:prstGeom>
          <a:noFill/>
          <a:ln>
            <a:noFill/>
          </a:ln>
        </p:spPr>
        <p:txBody>
          <a:bodyPr lIns="90000" tIns="45000" rIns="90000" bIns="45000"/>
          <a:lstStyle/>
          <a:p>
            <a:pPr>
              <a:lnSpc>
                <a:spcPct val="100000"/>
              </a:lnSpc>
              <a:buFont typeface="Wingdings" charset="2"/>
              <a:buChar char=""/>
            </a:pPr>
            <a:r>
              <a:rPr lang="en-US" sz="1700" b="1" dirty="0">
                <a:solidFill>
                  <a:srgbClr val="000000"/>
                </a:solidFill>
                <a:latin typeface="Courier New" panose="02070309020205020404" pitchFamily="49" charset="0"/>
                <a:cs typeface="Courier New" panose="02070309020205020404" pitchFamily="49" charset="0"/>
              </a:rPr>
              <a:t> Throughout the course we will discuss numerous international and industry standards that aid in conducting forensic analysis</a:t>
            </a:r>
          </a:p>
          <a:p>
            <a:pPr marL="800100" lvl="1" indent="-342900">
              <a:buFont typeface="Wingdings" panose="05000000000000000000" pitchFamily="2" charset="2"/>
              <a:buChar char="ü"/>
            </a:pPr>
            <a:r>
              <a:rPr lang="en-US" sz="1700" b="1" dirty="0">
                <a:solidFill>
                  <a:srgbClr val="000000"/>
                </a:solidFill>
                <a:latin typeface="Courier New" panose="02070309020205020404" pitchFamily="49" charset="0"/>
                <a:cs typeface="Courier New" panose="02070309020205020404" pitchFamily="49" charset="0"/>
              </a:rPr>
              <a:t>Request for Comments (RFC)</a:t>
            </a:r>
          </a:p>
          <a:p>
            <a:pPr marL="1257300" lvl="2" indent="-34290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https://www.ietf.org/rfc</a:t>
            </a:r>
          </a:p>
          <a:p>
            <a:pPr marL="1257300" lvl="2" indent="-34290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Examples</a:t>
            </a:r>
          </a:p>
          <a:p>
            <a:pPr marL="1714500" lvl="3" indent="-342900">
              <a:buFont typeface="Arial" panose="020B0604020202020204" pitchFamily="34" charset="0"/>
              <a:buChar char="•"/>
            </a:pPr>
            <a:r>
              <a:rPr lang="en-US" sz="1700" b="1" dirty="0">
                <a:solidFill>
                  <a:srgbClr val="000000"/>
                </a:solidFill>
                <a:latin typeface="Courier New" panose="02070309020205020404" pitchFamily="49" charset="0"/>
                <a:cs typeface="Courier New" panose="02070309020205020404" pitchFamily="49" charset="0"/>
              </a:rPr>
              <a:t>RFC 2616 - Hypertext Transfer Protocol</a:t>
            </a:r>
          </a:p>
          <a:p>
            <a:pPr marL="1714500" lvl="3" indent="-342900">
              <a:buFont typeface="Arial" panose="020B0604020202020204" pitchFamily="34" charset="0"/>
              <a:buChar char="•"/>
            </a:pPr>
            <a:r>
              <a:rPr lang="en-US" sz="1700" b="1" dirty="0">
                <a:solidFill>
                  <a:srgbClr val="000000"/>
                </a:solidFill>
                <a:latin typeface="Courier New" panose="02070309020205020404" pitchFamily="49" charset="0"/>
                <a:cs typeface="Courier New" panose="02070309020205020404" pitchFamily="49" charset="0"/>
              </a:rPr>
              <a:t>RFC 1035 – Domain Names</a:t>
            </a:r>
          </a:p>
          <a:p>
            <a:pPr marL="800100" lvl="1" indent="-342900">
              <a:buFont typeface="Wingdings" panose="05000000000000000000" pitchFamily="2" charset="2"/>
              <a:buChar char="ü"/>
            </a:pPr>
            <a:r>
              <a:rPr lang="en-US" sz="1700" b="1" dirty="0">
                <a:solidFill>
                  <a:srgbClr val="000000"/>
                </a:solidFill>
                <a:latin typeface="Courier New" panose="02070309020205020404" pitchFamily="49" charset="0"/>
                <a:cs typeface="Courier New" panose="02070309020205020404" pitchFamily="49" charset="0"/>
              </a:rPr>
              <a:t>International Organization for Standardization (ISO)</a:t>
            </a:r>
          </a:p>
          <a:p>
            <a:pPr marL="1257300" lvl="2" indent="-34290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https://www.iso.org/standards-catalogue/browse-by-ics.html</a:t>
            </a:r>
          </a:p>
          <a:p>
            <a:pPr marL="1257300" lvl="2" indent="-34290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Examples</a:t>
            </a:r>
          </a:p>
          <a:p>
            <a:pPr marL="1714500" lvl="3" indent="-342900">
              <a:buFont typeface="Arial" panose="020B0604020202020204" pitchFamily="34" charset="0"/>
              <a:buChar char="•"/>
            </a:pPr>
            <a:r>
              <a:rPr lang="en-US" sz="1700" b="1" dirty="0">
                <a:solidFill>
                  <a:srgbClr val="000000"/>
                </a:solidFill>
                <a:latin typeface="Courier New" panose="02070309020205020404" pitchFamily="49" charset="0"/>
                <a:cs typeface="Courier New" panose="02070309020205020404" pitchFamily="49" charset="0"/>
              </a:rPr>
              <a:t>ISO 27001 - Information Technology - Security Techniques</a:t>
            </a:r>
          </a:p>
          <a:p>
            <a:pPr marL="1714500" lvl="3" indent="-342900">
              <a:buFont typeface="Arial" panose="020B0604020202020204" pitchFamily="34" charset="0"/>
              <a:buChar char="•"/>
            </a:pPr>
            <a:r>
              <a:rPr lang="en-US" sz="1700" b="1" dirty="0">
                <a:solidFill>
                  <a:srgbClr val="000000"/>
                </a:solidFill>
                <a:latin typeface="Courier New" panose="02070309020205020404" pitchFamily="49" charset="0"/>
                <a:cs typeface="Courier New" panose="02070309020205020404" pitchFamily="49" charset="0"/>
              </a:rPr>
              <a:t>ISO 27002 - Information Security Controls</a:t>
            </a:r>
          </a:p>
          <a:p>
            <a:pPr marL="800100" lvl="1" indent="-342900">
              <a:buFont typeface="Wingdings" panose="05000000000000000000" pitchFamily="2" charset="2"/>
              <a:buChar char="ü"/>
            </a:pPr>
            <a:r>
              <a:rPr lang="en-US" sz="1700" b="1" dirty="0">
                <a:solidFill>
                  <a:srgbClr val="000000"/>
                </a:solidFill>
                <a:latin typeface="Courier New" panose="02070309020205020404" pitchFamily="49" charset="0"/>
                <a:cs typeface="Courier New" panose="02070309020205020404" pitchFamily="49" charset="0"/>
              </a:rPr>
              <a:t>International Electrotechnical Commission (IEC)</a:t>
            </a:r>
          </a:p>
          <a:p>
            <a:pPr marL="1257300" lvl="2" indent="-34290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https://www.iec.ch/about/activities/standards.htm</a:t>
            </a:r>
          </a:p>
          <a:p>
            <a:pPr marL="1257300" lvl="2" indent="-34290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Examples</a:t>
            </a:r>
          </a:p>
          <a:p>
            <a:pPr marL="1714500" lvl="3" indent="-342900">
              <a:buFont typeface="Arial" panose="020B0604020202020204" pitchFamily="34" charset="0"/>
              <a:buChar char="•"/>
            </a:pPr>
            <a:r>
              <a:rPr lang="en-US" sz="1700" b="1" dirty="0">
                <a:solidFill>
                  <a:srgbClr val="000000"/>
                </a:solidFill>
                <a:latin typeface="Courier New" panose="02070309020205020404" pitchFamily="49" charset="0"/>
                <a:cs typeface="Courier New" panose="02070309020205020404" pitchFamily="49" charset="0"/>
              </a:rPr>
              <a:t>IEC 23912 - Standard for Recordable DVD Media</a:t>
            </a:r>
          </a:p>
          <a:p>
            <a:pPr marL="1714500" lvl="3" indent="-342900">
              <a:buFont typeface="Arial" panose="020B0604020202020204" pitchFamily="34" charset="0"/>
              <a:buChar char="•"/>
            </a:pPr>
            <a:r>
              <a:rPr lang="en-US" sz="1700" b="1" dirty="0">
                <a:solidFill>
                  <a:srgbClr val="000000"/>
                </a:solidFill>
                <a:latin typeface="Courier New" panose="02070309020205020404" pitchFamily="49" charset="0"/>
                <a:cs typeface="Courier New" panose="02070309020205020404" pitchFamily="49" charset="0"/>
              </a:rPr>
              <a:t>IEC 60908 - Audio recording - CD Digital Audio System</a:t>
            </a:r>
          </a:p>
          <a:p>
            <a:pPr marL="1714500" lvl="3" indent="-342900">
              <a:buFont typeface="Arial" panose="020B0604020202020204" pitchFamily="34" charset="0"/>
              <a:buChar char="•"/>
            </a:pPr>
            <a:r>
              <a:rPr lang="en-US" sz="1700" b="1" dirty="0">
                <a:solidFill>
                  <a:srgbClr val="000000"/>
                </a:solidFill>
                <a:latin typeface="Courier New" panose="02070309020205020404" pitchFamily="49" charset="0"/>
                <a:cs typeface="Courier New" panose="02070309020205020404" pitchFamily="49" charset="0"/>
              </a:rPr>
              <a:t>IEC 10149 - Information technology CD-ROM</a:t>
            </a:r>
          </a:p>
          <a:p>
            <a:endParaRPr lang="en-US" sz="17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700" b="1" dirty="0">
                <a:solidFill>
                  <a:srgbClr val="000000"/>
                </a:solidFill>
                <a:latin typeface="Courier New" panose="02070309020205020404" pitchFamily="49" charset="0"/>
                <a:cs typeface="Courier New" panose="02070309020205020404" pitchFamily="49" charset="0"/>
              </a:rPr>
              <a:t>Many times ISO and IEC will be listed together</a:t>
            </a:r>
          </a:p>
          <a:p>
            <a:pPr marL="800100" lvl="1" indent="-342900">
              <a:buFont typeface="Wingdings" panose="05000000000000000000" pitchFamily="2" charset="2"/>
              <a:buChar char="ü"/>
            </a:pPr>
            <a:r>
              <a:rPr lang="en-US" sz="1700" b="1" dirty="0">
                <a:solidFill>
                  <a:srgbClr val="000000"/>
                </a:solidFill>
                <a:latin typeface="Courier New" panose="02070309020205020404" pitchFamily="49" charset="0"/>
                <a:cs typeface="Courier New" panose="02070309020205020404" pitchFamily="49" charset="0"/>
              </a:rPr>
              <a:t>ISO/IEC 27001, ISO/IEC 27002, ISO/IEC 23912</a:t>
            </a:r>
          </a:p>
        </p:txBody>
      </p:sp>
    </p:spTree>
    <p:extLst>
      <p:ext uri="{BB962C8B-B14F-4D97-AF65-F5344CB8AC3E}">
        <p14:creationId xmlns:p14="http://schemas.microsoft.com/office/powerpoint/2010/main" val="375451557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File System Abstraction</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56560" y="999244"/>
            <a:ext cx="9040305" cy="4996207"/>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Logical analysis of any file system should include definitions for:</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Disk</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Physical Storage Device</a:t>
            </a:r>
          </a:p>
          <a:p>
            <a:pPr marL="1714500" lvl="3" indent="-342900">
              <a:buFont typeface="Arial" panose="020B0604020202020204" pitchFamily="34" charset="0"/>
              <a:buChar char="•"/>
            </a:pPr>
            <a:r>
              <a:rPr lang="en-US" sz="2000" b="1" dirty="0">
                <a:solidFill>
                  <a:srgbClr val="000000"/>
                </a:solidFill>
                <a:latin typeface="Courier New" panose="02070309020205020404" pitchFamily="49" charset="0"/>
                <a:cs typeface="Courier New" panose="02070309020205020404" pitchFamily="49" charset="0"/>
              </a:rPr>
              <a:t>SCSI</a:t>
            </a:r>
          </a:p>
          <a:p>
            <a:pPr marL="1714500" lvl="3" indent="-342900">
              <a:buFont typeface="Arial" panose="020B0604020202020204" pitchFamily="34" charset="0"/>
              <a:buChar char="•"/>
            </a:pPr>
            <a:r>
              <a:rPr lang="en-US" sz="2000" b="1" dirty="0">
                <a:solidFill>
                  <a:srgbClr val="000000"/>
                </a:solidFill>
                <a:latin typeface="Courier New" panose="02070309020205020404" pitchFamily="49" charset="0"/>
                <a:cs typeface="Courier New" panose="02070309020205020404" pitchFamily="49" charset="0"/>
              </a:rPr>
              <a:t>SATA</a:t>
            </a:r>
          </a:p>
          <a:p>
            <a:pPr marL="1714500" lvl="3" indent="-342900">
              <a:buFont typeface="Arial" panose="020B0604020202020204" pitchFamily="34" charset="0"/>
              <a:buChar char="•"/>
            </a:pPr>
            <a:r>
              <a:rPr lang="en-US" sz="2000" b="1" dirty="0">
                <a:solidFill>
                  <a:srgbClr val="000000"/>
                </a:solidFill>
                <a:latin typeface="Courier New" panose="02070309020205020404" pitchFamily="49" charset="0"/>
                <a:cs typeface="Courier New" panose="02070309020205020404" pitchFamily="49" charset="0"/>
              </a:rPr>
              <a:t>SD</a:t>
            </a:r>
          </a:p>
          <a:p>
            <a:pPr lvl="3"/>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Partition</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Logical separations for a disk</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Partition: Single Disk</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Volume: Multiple Disks</a:t>
            </a:r>
          </a:p>
          <a:p>
            <a:pPr lvl="2"/>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File System</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Defines file layout and metadata on the partition</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Each partition / volume has a file system</a:t>
            </a:r>
          </a:p>
        </p:txBody>
      </p:sp>
      <p:sp>
        <p:nvSpPr>
          <p:cNvPr id="2" name="TextBox 1">
            <a:extLst>
              <a:ext uri="{FF2B5EF4-FFF2-40B4-BE49-F238E27FC236}">
                <a16:creationId xmlns:a16="http://schemas.microsoft.com/office/drawing/2014/main" id="{CE13E0FC-6942-40E0-9476-B0F9BDB72EBD}"/>
              </a:ext>
            </a:extLst>
          </p:cNvPr>
          <p:cNvSpPr txBox="1"/>
          <p:nvPr/>
        </p:nvSpPr>
        <p:spPr>
          <a:xfrm>
            <a:off x="28281" y="6540796"/>
            <a:ext cx="5112297" cy="276999"/>
          </a:xfrm>
          <a:prstGeom prst="rect">
            <a:avLst/>
          </a:prstGeom>
          <a:noFill/>
        </p:spPr>
        <p:txBody>
          <a:bodyPr wrap="none" rtlCol="0">
            <a:spAutoFit/>
          </a:bodyPr>
          <a:lstStyle/>
          <a:p>
            <a:r>
              <a:rPr lang="en-US" sz="1200" b="1" dirty="0">
                <a:latin typeface="Courier New" panose="02070309020205020404" pitchFamily="49" charset="0"/>
                <a:cs typeface="Courier New" panose="02070309020205020404" pitchFamily="49" charset="0"/>
              </a:rPr>
              <a:t>* Digital Forensics with Open Source Tools, Chapter 3</a:t>
            </a:r>
          </a:p>
        </p:txBody>
      </p:sp>
    </p:spTree>
    <p:extLst>
      <p:ext uri="{BB962C8B-B14F-4D97-AF65-F5344CB8AC3E}">
        <p14:creationId xmlns:p14="http://schemas.microsoft.com/office/powerpoint/2010/main" val="208002950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File System Abstraction (</a:t>
            </a:r>
            <a:r>
              <a:rPr lang="en-US" sz="2800" b="1" dirty="0" err="1">
                <a:latin typeface="Courier New" panose="02070309020205020404" pitchFamily="49" charset="0"/>
                <a:cs typeface="Courier New" panose="02070309020205020404" pitchFamily="49" charset="0"/>
              </a:rPr>
              <a:t>con’t</a:t>
            </a:r>
            <a:r>
              <a:rPr lang="en-US" sz="2800" b="1" dirty="0">
                <a:latin typeface="Courier New" panose="02070309020205020404" pitchFamily="49" charset="0"/>
                <a:cs typeface="Courier New" panose="02070309020205020404" pitchFamily="49" charset="0"/>
              </a:rPr>
              <a:t>)</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152029" y="1292100"/>
            <a:ext cx="4317475" cy="4814737"/>
          </a:xfrm>
          <a:prstGeom prst="rect">
            <a:avLst/>
          </a:prstGeom>
          <a:noFill/>
          <a:ln>
            <a:noFill/>
          </a:ln>
        </p:spPr>
        <p:txBody>
          <a:bodyPr lIns="90000" tIns="45000" rIns="90000" bIns="45000" anchor="t"/>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File system model also includes:</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Data Units</a:t>
            </a:r>
          </a:p>
          <a:p>
            <a:pPr marL="1257300" lvl="2" indent="-34290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The smallest addressable data element</a:t>
            </a:r>
          </a:p>
          <a:p>
            <a:pPr marL="1257300" lvl="2" indent="-34290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512 bytes → 4 KB </a:t>
            </a:r>
          </a:p>
          <a:p>
            <a:pPr lvl="2"/>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Metadata</a:t>
            </a:r>
          </a:p>
          <a:p>
            <a:pPr marL="1257300" lvl="2" indent="-34290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Data about data units</a:t>
            </a:r>
          </a:p>
          <a:p>
            <a:pPr marL="1257300" lvl="2" indent="-34290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Windows</a:t>
            </a:r>
          </a:p>
          <a:p>
            <a:pPr marL="1714500" lvl="3" indent="-34290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File ID</a:t>
            </a:r>
          </a:p>
          <a:p>
            <a:pPr marL="1257300" lvl="2" indent="-34290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Linux</a:t>
            </a:r>
          </a:p>
          <a:p>
            <a:pPr marL="1714500" lvl="3" indent="-342900">
              <a:buFont typeface="Arial" panose="020B0604020202020204" pitchFamily="34" charset="0"/>
              <a:buChar char="•"/>
            </a:pPr>
            <a:r>
              <a:rPr lang="en-US" b="1" dirty="0" err="1">
                <a:solidFill>
                  <a:srgbClr val="000000"/>
                </a:solidFill>
                <a:latin typeface="Courier New" panose="02070309020205020404" pitchFamily="49" charset="0"/>
                <a:cs typeface="Courier New" panose="02070309020205020404" pitchFamily="49" charset="0"/>
              </a:rPr>
              <a:t>Inode</a:t>
            </a:r>
            <a:endParaRPr lang="en-US" b="1" dirty="0">
              <a:solidFill>
                <a:srgbClr val="000000"/>
              </a:solidFill>
              <a:latin typeface="Courier New" panose="02070309020205020404" pitchFamily="49" charset="0"/>
              <a:cs typeface="Courier New" panose="02070309020205020404" pitchFamily="49" charset="0"/>
            </a:endParaRPr>
          </a:p>
          <a:p>
            <a:pPr lvl="3"/>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File Name</a:t>
            </a:r>
          </a:p>
          <a:p>
            <a:pPr marL="1257300" lvl="2" indent="-34290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User space naming</a:t>
            </a:r>
          </a:p>
        </p:txBody>
      </p:sp>
      <p:pic>
        <p:nvPicPr>
          <p:cNvPr id="4" name="Picture 3" descr="A close up of text on a white background&#10;&#10;Description automatically generated">
            <a:extLst>
              <a:ext uri="{FF2B5EF4-FFF2-40B4-BE49-F238E27FC236}">
                <a16:creationId xmlns:a16="http://schemas.microsoft.com/office/drawing/2014/main" id="{491C5593-7634-4D4D-B887-6CD7251DB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8562" y="1667271"/>
            <a:ext cx="4317476" cy="3523458"/>
          </a:xfrm>
          <a:prstGeom prst="rect">
            <a:avLst/>
          </a:prstGeom>
          <a:ln>
            <a:solidFill>
              <a:schemeClr val="tx1"/>
            </a:solidFill>
          </a:ln>
        </p:spPr>
      </p:pic>
      <p:sp>
        <p:nvSpPr>
          <p:cNvPr id="7" name="Rectangle 6">
            <a:extLst>
              <a:ext uri="{FF2B5EF4-FFF2-40B4-BE49-F238E27FC236}">
                <a16:creationId xmlns:a16="http://schemas.microsoft.com/office/drawing/2014/main" id="{85A33ACD-B814-469F-BB3F-8545429F4277}"/>
              </a:ext>
            </a:extLst>
          </p:cNvPr>
          <p:cNvSpPr/>
          <p:nvPr/>
        </p:nvSpPr>
        <p:spPr>
          <a:xfrm>
            <a:off x="18223" y="6538490"/>
            <a:ext cx="6169844" cy="279368"/>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http://www.learnlinux.org.za/courses/build/internals/ch08s04.html</a:t>
            </a:r>
          </a:p>
        </p:txBody>
      </p:sp>
    </p:spTree>
    <p:extLst>
      <p:ext uri="{BB962C8B-B14F-4D97-AF65-F5344CB8AC3E}">
        <p14:creationId xmlns:p14="http://schemas.microsoft.com/office/powerpoint/2010/main" val="9022194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80" y="2760461"/>
            <a:ext cx="8229240" cy="1337078"/>
          </a:xfrm>
        </p:spPr>
        <p:txBody>
          <a:bodyPr/>
          <a:lstStyle/>
          <a:p>
            <a:pPr algn="ctr"/>
            <a:r>
              <a:rPr lang="en-US" sz="2800" b="1" dirty="0">
                <a:latin typeface="Courier New" panose="02070309020205020404" pitchFamily="49" charset="0"/>
                <a:cs typeface="Courier New" panose="02070309020205020404" pitchFamily="49" charset="0"/>
              </a:rPr>
              <a:t>Forensics Testing Environment Setup</a:t>
            </a:r>
          </a:p>
        </p:txBody>
      </p:sp>
    </p:spTree>
    <p:extLst>
      <p:ext uri="{BB962C8B-B14F-4D97-AF65-F5344CB8AC3E}">
        <p14:creationId xmlns:p14="http://schemas.microsoft.com/office/powerpoint/2010/main" val="2598418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File System Abstraction</a:t>
            </a:r>
            <a:endParaRPr dirty="0">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5704AD4F-3076-4BF8-A785-B83DA65D66FA}"/>
              </a:ext>
            </a:extLst>
          </p:cNvPr>
          <p:cNvSpPr txBox="1"/>
          <p:nvPr/>
        </p:nvSpPr>
        <p:spPr>
          <a:xfrm>
            <a:off x="3485986" y="702607"/>
            <a:ext cx="2212465" cy="6001643"/>
          </a:xfrm>
          <a:prstGeom prst="rect">
            <a:avLst/>
          </a:prstGeom>
          <a:noFill/>
        </p:spPr>
        <p:txBody>
          <a:bodyPr wrap="none" rtlCol="0">
            <a:spAutoFit/>
          </a:bodyPr>
          <a:lstStyle/>
          <a:p>
            <a:pPr algn="ctr"/>
            <a:r>
              <a:rPr lang="en-US" sz="2400" b="1" dirty="0">
                <a:solidFill>
                  <a:srgbClr val="FF0000"/>
                </a:solidFill>
                <a:latin typeface="Courier New" panose="02070309020205020404" pitchFamily="49" charset="0"/>
                <a:cs typeface="Courier New" panose="02070309020205020404" pitchFamily="49" charset="0"/>
              </a:rPr>
              <a:t>DISK</a:t>
            </a:r>
          </a:p>
          <a:p>
            <a:pPr algn="ctr"/>
            <a:endParaRPr lang="en-US" sz="2400" b="1" dirty="0">
              <a:latin typeface="Courier New" panose="02070309020205020404" pitchFamily="49" charset="0"/>
              <a:cs typeface="Courier New" panose="02070309020205020404" pitchFamily="49" charset="0"/>
            </a:endParaRPr>
          </a:p>
          <a:p>
            <a:pPr algn="ctr"/>
            <a:endParaRPr lang="en-US" sz="2400" b="1" dirty="0">
              <a:latin typeface="Courier New" panose="02070309020205020404" pitchFamily="49" charset="0"/>
              <a:cs typeface="Courier New" panose="02070309020205020404" pitchFamily="49" charset="0"/>
            </a:endParaRPr>
          </a:p>
          <a:p>
            <a:pPr algn="ctr"/>
            <a:r>
              <a:rPr lang="en-US" sz="2400" b="1" dirty="0">
                <a:latin typeface="Courier New" panose="02070309020205020404" pitchFamily="49" charset="0"/>
                <a:cs typeface="Courier New" panose="02070309020205020404" pitchFamily="49" charset="0"/>
              </a:rPr>
              <a:t>PARTITION</a:t>
            </a:r>
          </a:p>
          <a:p>
            <a:pPr algn="ctr"/>
            <a:endParaRPr lang="en-US" sz="2400" b="1" dirty="0">
              <a:latin typeface="Courier New" panose="02070309020205020404" pitchFamily="49" charset="0"/>
              <a:cs typeface="Courier New" panose="02070309020205020404" pitchFamily="49" charset="0"/>
            </a:endParaRPr>
          </a:p>
          <a:p>
            <a:pPr algn="ctr"/>
            <a:endParaRPr lang="en-US" sz="2400" b="1" dirty="0">
              <a:latin typeface="Courier New" panose="02070309020205020404" pitchFamily="49" charset="0"/>
              <a:cs typeface="Courier New" panose="02070309020205020404" pitchFamily="49" charset="0"/>
            </a:endParaRPr>
          </a:p>
          <a:p>
            <a:pPr algn="ctr"/>
            <a:r>
              <a:rPr lang="en-US" sz="2400" b="1" dirty="0">
                <a:latin typeface="Courier New" panose="02070309020205020404" pitchFamily="49" charset="0"/>
                <a:cs typeface="Courier New" panose="02070309020205020404" pitchFamily="49" charset="0"/>
              </a:rPr>
              <a:t>FILE SYSTEM</a:t>
            </a:r>
          </a:p>
          <a:p>
            <a:pPr algn="ctr"/>
            <a:endParaRPr lang="en-US" sz="2400" b="1" dirty="0">
              <a:latin typeface="Courier New" panose="02070309020205020404" pitchFamily="49" charset="0"/>
              <a:cs typeface="Courier New" panose="02070309020205020404" pitchFamily="49" charset="0"/>
            </a:endParaRPr>
          </a:p>
          <a:p>
            <a:pPr algn="ctr"/>
            <a:endParaRPr lang="en-US" sz="2400" b="1" dirty="0">
              <a:latin typeface="Courier New" panose="02070309020205020404" pitchFamily="49" charset="0"/>
              <a:cs typeface="Courier New" panose="02070309020205020404" pitchFamily="49" charset="0"/>
            </a:endParaRPr>
          </a:p>
          <a:p>
            <a:pPr algn="ctr"/>
            <a:r>
              <a:rPr lang="en-US" sz="2400" b="1" dirty="0">
                <a:latin typeface="Courier New" panose="02070309020205020404" pitchFamily="49" charset="0"/>
                <a:cs typeface="Courier New" panose="02070309020205020404" pitchFamily="49" charset="0"/>
              </a:rPr>
              <a:t>DATA UNIT</a:t>
            </a:r>
          </a:p>
          <a:p>
            <a:pPr algn="ctr"/>
            <a:endParaRPr lang="en-US" sz="2400" b="1" dirty="0">
              <a:latin typeface="Courier New" panose="02070309020205020404" pitchFamily="49" charset="0"/>
              <a:cs typeface="Courier New" panose="02070309020205020404" pitchFamily="49" charset="0"/>
            </a:endParaRPr>
          </a:p>
          <a:p>
            <a:pPr algn="ctr"/>
            <a:endParaRPr lang="en-US" sz="2400" b="1" dirty="0">
              <a:latin typeface="Courier New" panose="02070309020205020404" pitchFamily="49" charset="0"/>
              <a:cs typeface="Courier New" panose="02070309020205020404" pitchFamily="49" charset="0"/>
            </a:endParaRPr>
          </a:p>
          <a:p>
            <a:pPr algn="ctr"/>
            <a:r>
              <a:rPr lang="en-US" sz="2400" b="1" dirty="0">
                <a:latin typeface="Courier New" panose="02070309020205020404" pitchFamily="49" charset="0"/>
                <a:cs typeface="Courier New" panose="02070309020205020404" pitchFamily="49" charset="0"/>
              </a:rPr>
              <a:t>METADATA</a:t>
            </a:r>
          </a:p>
          <a:p>
            <a:pPr algn="ctr"/>
            <a:endParaRPr lang="en-US" sz="2400" b="1" dirty="0">
              <a:latin typeface="Courier New" panose="02070309020205020404" pitchFamily="49" charset="0"/>
              <a:cs typeface="Courier New" panose="02070309020205020404" pitchFamily="49" charset="0"/>
            </a:endParaRPr>
          </a:p>
          <a:p>
            <a:pPr algn="ctr"/>
            <a:endParaRPr lang="en-US" sz="2400" b="1" dirty="0">
              <a:latin typeface="Courier New" panose="02070309020205020404" pitchFamily="49" charset="0"/>
              <a:cs typeface="Courier New" panose="02070309020205020404" pitchFamily="49" charset="0"/>
            </a:endParaRPr>
          </a:p>
          <a:p>
            <a:pPr algn="ctr"/>
            <a:r>
              <a:rPr lang="en-US" sz="2400" b="1" dirty="0">
                <a:latin typeface="Courier New" panose="02070309020205020404" pitchFamily="49" charset="0"/>
                <a:cs typeface="Courier New" panose="02070309020205020404" pitchFamily="49" charset="0"/>
              </a:rPr>
              <a:t>FILE NAME</a:t>
            </a:r>
          </a:p>
        </p:txBody>
      </p:sp>
      <p:sp>
        <p:nvSpPr>
          <p:cNvPr id="3" name="Arrow: Down 2">
            <a:extLst>
              <a:ext uri="{FF2B5EF4-FFF2-40B4-BE49-F238E27FC236}">
                <a16:creationId xmlns:a16="http://schemas.microsoft.com/office/drawing/2014/main" id="{71CC2ED1-264E-4D85-9136-C78FBB334F26}"/>
              </a:ext>
            </a:extLst>
          </p:cNvPr>
          <p:cNvSpPr/>
          <p:nvPr/>
        </p:nvSpPr>
        <p:spPr>
          <a:xfrm>
            <a:off x="4336330" y="1206631"/>
            <a:ext cx="471340" cy="58640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9AE3FE5A-A7EF-4A91-8141-2A2DD56316B9}"/>
              </a:ext>
            </a:extLst>
          </p:cNvPr>
          <p:cNvSpPr/>
          <p:nvPr/>
        </p:nvSpPr>
        <p:spPr>
          <a:xfrm>
            <a:off x="4336330" y="2297064"/>
            <a:ext cx="471340" cy="58640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08875F28-61E6-47E6-BA76-EDF91F174915}"/>
              </a:ext>
            </a:extLst>
          </p:cNvPr>
          <p:cNvSpPr/>
          <p:nvPr/>
        </p:nvSpPr>
        <p:spPr>
          <a:xfrm>
            <a:off x="4336330" y="3410224"/>
            <a:ext cx="471340" cy="58640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5885872A-9B57-48F8-95B3-02C553B3A825}"/>
              </a:ext>
            </a:extLst>
          </p:cNvPr>
          <p:cNvSpPr/>
          <p:nvPr/>
        </p:nvSpPr>
        <p:spPr>
          <a:xfrm>
            <a:off x="4336330" y="4523384"/>
            <a:ext cx="471340" cy="58640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D6668BF0-587F-4787-93D5-80C01F3DF385}"/>
              </a:ext>
            </a:extLst>
          </p:cNvPr>
          <p:cNvSpPr/>
          <p:nvPr/>
        </p:nvSpPr>
        <p:spPr>
          <a:xfrm>
            <a:off x="4336330" y="5636544"/>
            <a:ext cx="471340" cy="58640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125302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Mass Storage Devices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218660" y="646046"/>
            <a:ext cx="5473899" cy="6152318"/>
          </a:xfrm>
          <a:prstGeom prst="rect">
            <a:avLst/>
          </a:prstGeom>
          <a:noFill/>
          <a:ln>
            <a:noFill/>
          </a:ln>
        </p:spPr>
        <p:txBody>
          <a:bodyPr lIns="90000" tIns="45000" rIns="90000" bIns="45000" anchor="t"/>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Mass storage divides into three main categories:</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Magnetic Media</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Non-Volatile Memory (Flash)</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Optical Media</a:t>
            </a:r>
          </a:p>
          <a:p>
            <a:pPr marL="1257300" lvl="2"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CD</a:t>
            </a:r>
          </a:p>
          <a:p>
            <a:pPr marL="1257300" lvl="2"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DVD</a:t>
            </a:r>
          </a:p>
          <a:p>
            <a:pPr marL="1257300" lvl="2"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Blue Ray</a:t>
            </a:r>
          </a:p>
          <a:p>
            <a:pPr lvl="2"/>
            <a:endParaRPr lang="en-US"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To effectively analyze media it is important to understand differences between different connectors used to communicate between media, devices, and the testing environment</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SATA</a:t>
            </a:r>
          </a:p>
          <a:p>
            <a:pPr marL="800100" lvl="1" indent="-342900">
              <a:buFont typeface="Wingdings" panose="05000000000000000000" pitchFamily="2" charset="2"/>
              <a:buChar char="ü"/>
            </a:pPr>
            <a:r>
              <a:rPr lang="en-US" b="1" dirty="0" err="1">
                <a:solidFill>
                  <a:srgbClr val="000000"/>
                </a:solidFill>
                <a:latin typeface="Courier New" panose="02070309020205020404" pitchFamily="49" charset="0"/>
                <a:cs typeface="Courier New" panose="02070309020205020404" pitchFamily="49" charset="0"/>
              </a:rPr>
              <a:t>eSATA</a:t>
            </a:r>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mSATA</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IDE</a:t>
            </a:r>
          </a:p>
          <a:p>
            <a:pPr marL="800100" lvl="1" indent="-342900">
              <a:buFont typeface="Wingdings" panose="05000000000000000000" pitchFamily="2" charset="2"/>
              <a:buChar char="ü"/>
            </a:pPr>
            <a:r>
              <a:rPr lang="en-US" b="1" dirty="0" err="1">
                <a:solidFill>
                  <a:srgbClr val="000000"/>
                </a:solidFill>
                <a:latin typeface="Courier New" panose="02070309020205020404" pitchFamily="49" charset="0"/>
                <a:cs typeface="Courier New" panose="02070309020205020404" pitchFamily="49" charset="0"/>
              </a:rPr>
              <a:t>Fibre</a:t>
            </a:r>
            <a:r>
              <a:rPr lang="en-US" b="1" dirty="0">
                <a:solidFill>
                  <a:srgbClr val="000000"/>
                </a:solidFill>
                <a:latin typeface="Courier New" panose="02070309020205020404" pitchFamily="49" charset="0"/>
                <a:cs typeface="Courier New" panose="02070309020205020404" pitchFamily="49" charset="0"/>
              </a:rPr>
              <a:t> Channel</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NVME</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USB</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Thunderbolt</a:t>
            </a:r>
          </a:p>
        </p:txBody>
      </p:sp>
      <p:pic>
        <p:nvPicPr>
          <p:cNvPr id="3" name="Picture 2" descr="A circuit board&#10;&#10;Description automatically generated">
            <a:extLst>
              <a:ext uri="{FF2B5EF4-FFF2-40B4-BE49-F238E27FC236}">
                <a16:creationId xmlns:a16="http://schemas.microsoft.com/office/drawing/2014/main" id="{CA6B2A71-C4E1-4822-A35D-7AB792BEC42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4510" b="78431" l="4667" r="48000">
                        <a14:foregroundMark x1="11833" y1="13333" x2="40500" y2="54314"/>
                        <a14:foregroundMark x1="40500" y1="54314" x2="45167" y2="72549"/>
                        <a14:foregroundMark x1="46500" y1="7255" x2="18667" y2="6275"/>
                        <a14:foregroundMark x1="18667" y1="6275" x2="6333" y2="8235"/>
                        <a14:foregroundMark x1="6333" y1="8235" x2="3833" y2="68431"/>
                        <a14:foregroundMark x1="3833" y1="68431" x2="14167" y2="76471"/>
                        <a14:foregroundMark x1="14167" y1="76471" x2="40833" y2="77843"/>
                        <a14:foregroundMark x1="40833" y1="77843" x2="48000" y2="49608"/>
                        <a14:foregroundMark x1="48000" y1="49608" x2="46000" y2="8235"/>
                        <a14:foregroundMark x1="40667" y1="5098" x2="23833" y2="4510"/>
                        <a14:foregroundMark x1="4333" y1="76863" x2="16833" y2="77451"/>
                        <a14:foregroundMark x1="16833" y1="77451" x2="45000" y2="75686"/>
                        <a14:foregroundMark x1="10500" y1="78431" x2="17667" y2="77451"/>
                      </a14:backgroundRemoval>
                    </a14:imgEffect>
                  </a14:imgLayer>
                </a14:imgProps>
              </a:ext>
              <a:ext uri="{28A0092B-C50C-407E-A947-70E740481C1C}">
                <a14:useLocalDpi xmlns:a14="http://schemas.microsoft.com/office/drawing/2010/main" val="0"/>
              </a:ext>
            </a:extLst>
          </a:blip>
          <a:srcRect r="50396" b="17669"/>
          <a:stretch/>
        </p:blipFill>
        <p:spPr>
          <a:xfrm>
            <a:off x="7587934" y="2241634"/>
            <a:ext cx="633605" cy="893898"/>
          </a:xfrm>
          <a:prstGeom prst="rect">
            <a:avLst/>
          </a:prstGeom>
        </p:spPr>
      </p:pic>
      <p:pic>
        <p:nvPicPr>
          <p:cNvPr id="7" name="Picture 6" descr="A picture containing compact disk&#10;&#10;Description automatically generated">
            <a:extLst>
              <a:ext uri="{FF2B5EF4-FFF2-40B4-BE49-F238E27FC236}">
                <a16:creationId xmlns:a16="http://schemas.microsoft.com/office/drawing/2014/main" id="{9BBBC181-6687-4D78-8354-69BF7CDAA93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4470" b="61742" l="2791" r="36279">
                        <a14:foregroundMark x1="13488" y1="41288" x2="21395" y2="59091"/>
                        <a14:foregroundMark x1="21395" y1="59091" x2="10698" y2="42803"/>
                        <a14:foregroundMark x1="23721" y1="42045" x2="30233" y2="48864"/>
                        <a14:foregroundMark x1="24651" y1="42803" x2="20000" y2="35985"/>
                        <a14:foregroundMark x1="32093" y1="53788" x2="35814" y2="50379"/>
                        <a14:foregroundMark x1="22326" y1="59091" x2="20000" y2="61742"/>
                        <a14:foregroundMark x1="23721" y1="40152" x2="18605" y2="35227"/>
                        <a14:foregroundMark x1="13488" y1="42045" x2="2791" y2="48485"/>
                        <a14:foregroundMark x1="12558" y1="57197" x2="22326" y2="62121"/>
                        <a14:foregroundMark x1="28372" y1="57955" x2="36279" y2="48864"/>
                      </a14:backgroundRemoval>
                    </a14:imgEffect>
                  </a14:imgLayer>
                </a14:imgProps>
              </a:ext>
              <a:ext uri="{28A0092B-C50C-407E-A947-70E740481C1C}">
                <a14:useLocalDpi xmlns:a14="http://schemas.microsoft.com/office/drawing/2010/main" val="0"/>
              </a:ext>
            </a:extLst>
          </a:blip>
          <a:srcRect t="32608" r="59716" b="35376"/>
          <a:stretch/>
        </p:blipFill>
        <p:spPr>
          <a:xfrm>
            <a:off x="6066060" y="2625283"/>
            <a:ext cx="823572" cy="803717"/>
          </a:xfrm>
          <a:prstGeom prst="rect">
            <a:avLst/>
          </a:prstGeom>
        </p:spPr>
      </p:pic>
      <p:pic>
        <p:nvPicPr>
          <p:cNvPr id="9" name="Picture 8" descr="A circuit board&#10;&#10;Description automatically generated">
            <a:extLst>
              <a:ext uri="{FF2B5EF4-FFF2-40B4-BE49-F238E27FC236}">
                <a16:creationId xmlns:a16="http://schemas.microsoft.com/office/drawing/2014/main" id="{4A6320DE-F9EB-4F5B-A502-5CAA4A23652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3725" b="79216" l="51167" r="97667">
                        <a14:foregroundMark x1="52833" y1="6275" x2="65500" y2="11373"/>
                        <a14:foregroundMark x1="65500" y1="11373" x2="92500" y2="8431"/>
                        <a14:foregroundMark x1="92500" y1="8431" x2="94000" y2="69412"/>
                        <a14:foregroundMark x1="94000" y1="69412" x2="83667" y2="78235"/>
                        <a14:foregroundMark x1="83667" y1="78235" x2="57833" y2="77059"/>
                        <a14:foregroundMark x1="57833" y1="77059" x2="52000" y2="63529"/>
                        <a14:foregroundMark x1="52000" y1="63529" x2="52333" y2="16471"/>
                        <a14:foregroundMark x1="52333" y1="16471" x2="64833" y2="22157"/>
                        <a14:foregroundMark x1="64833" y1="22157" x2="73500" y2="33137"/>
                        <a14:foregroundMark x1="73500" y1="33137" x2="83667" y2="63137"/>
                        <a14:foregroundMark x1="83667" y1="63137" x2="70000" y2="70196"/>
                        <a14:foregroundMark x1="70000" y1="70196" x2="57333" y2="70196"/>
                        <a14:foregroundMark x1="57333" y1="70196" x2="89833" y2="20784"/>
                        <a14:foregroundMark x1="89833" y1="20784" x2="75667" y2="16863"/>
                        <a14:foregroundMark x1="75667" y1="16863" x2="64667" y2="28235"/>
                        <a14:foregroundMark x1="64667" y1="28235" x2="75667" y2="39608"/>
                        <a14:foregroundMark x1="75667" y1="39608" x2="88333" y2="40588"/>
                        <a14:foregroundMark x1="88333" y1="40588" x2="93000" y2="54902"/>
                        <a14:foregroundMark x1="93000" y1="54902" x2="93000" y2="55490"/>
                        <a14:foregroundMark x1="96000" y1="37059" x2="95500" y2="26275"/>
                        <a14:foregroundMark x1="96833" y1="20196" x2="95500" y2="11961"/>
                        <a14:foregroundMark x1="96000" y1="7059" x2="81167" y2="7451"/>
                        <a14:foregroundMark x1="83500" y1="8039" x2="56500" y2="6078"/>
                        <a14:foregroundMark x1="56500" y1="6078" x2="58333" y2="16471"/>
                        <a14:foregroundMark x1="51833" y1="69412" x2="63167" y2="76863"/>
                        <a14:foregroundMark x1="63167" y1="76863" x2="90000" y2="74902"/>
                        <a14:foregroundMark x1="90000" y1="74902" x2="92000" y2="60392"/>
                        <a14:foregroundMark x1="92000" y1="60392" x2="78667" y2="61569"/>
                        <a14:foregroundMark x1="78667" y1="61569" x2="72333" y2="52941"/>
                        <a14:foregroundMark x1="70667" y1="61961" x2="73167" y2="57451"/>
                        <a14:foregroundMark x1="67333" y1="65882" x2="66000" y2="57059"/>
                        <a14:foregroundMark x1="87333" y1="57647" x2="94000" y2="53529"/>
                        <a14:foregroundMark x1="96833" y1="71961" x2="95500" y2="62549"/>
                        <a14:foregroundMark x1="98667" y1="76667" x2="59833" y2="76667"/>
                        <a14:foregroundMark x1="59833" y1="76667" x2="51333" y2="67059"/>
                        <a14:foregroundMark x1="52333" y1="77451" x2="64833" y2="78039"/>
                        <a14:foregroundMark x1="64833" y1="78039" x2="75167" y2="77647"/>
                        <a14:foregroundMark x1="76500" y1="74118" x2="93167" y2="72941"/>
                        <a14:foregroundMark x1="93167" y1="72941" x2="97833" y2="58235"/>
                        <a14:foregroundMark x1="97833" y1="58235" x2="95333" y2="27451"/>
                        <a14:foregroundMark x1="95333" y1="27451" x2="96000" y2="23137"/>
                        <a14:foregroundMark x1="96833" y1="22549" x2="96333" y2="37647"/>
                        <a14:foregroundMark x1="97667" y1="28627" x2="97667" y2="42941"/>
                        <a14:foregroundMark x1="95333" y1="5882" x2="95333" y2="4706"/>
                        <a14:foregroundMark x1="52667" y1="7451" x2="52000" y2="10980"/>
                        <a14:foregroundMark x1="52667" y1="9216" x2="52333" y2="4118"/>
                        <a14:foregroundMark x1="52833" y1="45294" x2="66000" y2="72745"/>
                        <a14:foregroundMark x1="66000" y1="72745" x2="68000" y2="74118"/>
                        <a14:foregroundMark x1="68000" y1="70980" x2="67833" y2="66863"/>
                        <a14:foregroundMark x1="54167" y1="61373" x2="64667" y2="69804"/>
                        <a14:foregroundMark x1="64667" y1="69804" x2="67500" y2="67451"/>
                        <a14:foregroundMark x1="65000" y1="68824" x2="68000" y2="67059"/>
                        <a14:foregroundMark x1="58333" y1="78235" x2="92167" y2="79216"/>
                        <a14:foregroundMark x1="54167" y1="77059" x2="52333" y2="70784"/>
                        <a14:foregroundMark x1="97333" y1="8431" x2="96333" y2="3725"/>
                      </a14:backgroundRemoval>
                    </a14:imgEffect>
                  </a14:imgLayer>
                </a14:imgProps>
              </a:ext>
              <a:ext uri="{28A0092B-C50C-407E-A947-70E740481C1C}">
                <a14:useLocalDpi xmlns:a14="http://schemas.microsoft.com/office/drawing/2010/main" val="0"/>
              </a:ext>
            </a:extLst>
          </a:blip>
          <a:srcRect l="49390" t="2299" b="18397"/>
          <a:stretch/>
        </p:blipFill>
        <p:spPr>
          <a:xfrm>
            <a:off x="6351267" y="1061913"/>
            <a:ext cx="687194" cy="915277"/>
          </a:xfrm>
          <a:prstGeom prst="rect">
            <a:avLst/>
          </a:prstGeom>
        </p:spPr>
      </p:pic>
      <p:pic>
        <p:nvPicPr>
          <p:cNvPr id="10" name="Picture 9" descr="A picture containing compact disk&#10;&#10;Description automatically generated">
            <a:extLst>
              <a:ext uri="{FF2B5EF4-FFF2-40B4-BE49-F238E27FC236}">
                <a16:creationId xmlns:a16="http://schemas.microsoft.com/office/drawing/2014/main" id="{A2CEB920-A52C-4783-9C1B-A9AD5F0ACAC6}"/>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1894" b="29167" l="3256" r="35349">
                        <a14:foregroundMark x1="19535" y1="3409" x2="19535" y2="1894"/>
                        <a14:foregroundMark x1="19070" y1="26894" x2="21860" y2="29545"/>
                        <a14:foregroundMark x1="4651" y1="19697" x2="3256" y2="14773"/>
                        <a14:foregroundMark x1="33953" y1="19318" x2="35349" y2="15530"/>
                      </a14:backgroundRemoval>
                    </a14:imgEffect>
                  </a14:imgLayer>
                </a14:imgProps>
              </a:ext>
              <a:ext uri="{28A0092B-C50C-407E-A947-70E740481C1C}">
                <a14:useLocalDpi xmlns:a14="http://schemas.microsoft.com/office/drawing/2010/main" val="0"/>
              </a:ext>
            </a:extLst>
          </a:blip>
          <a:srcRect r="60558" b="67984"/>
          <a:stretch/>
        </p:blipFill>
        <p:spPr>
          <a:xfrm>
            <a:off x="8055895" y="830726"/>
            <a:ext cx="775235" cy="772689"/>
          </a:xfrm>
          <a:prstGeom prst="rect">
            <a:avLst/>
          </a:prstGeom>
        </p:spPr>
      </p:pic>
      <p:pic>
        <p:nvPicPr>
          <p:cNvPr id="11" name="Picture 10" descr="A picture containing compact disk&#10;&#10;Description automatically generated">
            <a:extLst>
              <a:ext uri="{FF2B5EF4-FFF2-40B4-BE49-F238E27FC236}">
                <a16:creationId xmlns:a16="http://schemas.microsoft.com/office/drawing/2014/main" id="{3F6DC9E7-296C-4118-9F14-7C6E96889F38}"/>
              </a:ext>
            </a:extLst>
          </p:cNvPr>
          <p:cNvPicPr>
            <a:picLocks noChangeAspect="1"/>
          </p:cNvPicPr>
          <p:nvPr/>
        </p:nvPicPr>
        <p:blipFill rotWithShape="1">
          <a:blip r:embed="rId9">
            <a:extLst>
              <a:ext uri="{BEBA8EAE-BF5A-486C-A8C5-ECC9F3942E4B}">
                <a14:imgProps xmlns:a14="http://schemas.microsoft.com/office/drawing/2010/main">
                  <a14:imgLayer r:embed="rId5">
                    <a14:imgEffect>
                      <a14:backgroundRemoval t="68665" b="93329" l="3784" r="34056">
                        <a14:foregroundMark x1="16744" y1="71970" x2="33488" y2="85606"/>
                        <a14:foregroundMark x1="33488" y1="85606" x2="10233" y2="90530"/>
                        <a14:foregroundMark x1="10233" y1="90530" x2="15814" y2="71591"/>
                        <a14:foregroundMark x1="15814" y1="71591" x2="28837" y2="81061"/>
                        <a14:foregroundMark x1="9767" y1="88636" x2="7442" y2="78788"/>
                        <a14:foregroundMark x1="30698" y1="78409" x2="20465" y2="70833"/>
                      </a14:backgroundRemoval>
                    </a14:imgEffect>
                  </a14:imgLayer>
                </a14:imgProps>
              </a:ext>
              <a:ext uri="{28A0092B-C50C-407E-A947-70E740481C1C}">
                <a14:useLocalDpi xmlns:a14="http://schemas.microsoft.com/office/drawing/2010/main" val="0"/>
              </a:ext>
            </a:extLst>
          </a:blip>
          <a:srcRect t="65582" r="62160" b="3588"/>
          <a:stretch/>
        </p:blipFill>
        <p:spPr>
          <a:xfrm>
            <a:off x="7835361" y="5561546"/>
            <a:ext cx="772356" cy="772689"/>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6F1681AE-7185-4F9F-A614-3A338579490E}"/>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10000" b="90000" l="10000" r="90000">
                        <a14:foregroundMark x1="25950" y1="27200" x2="43150" y2="35300"/>
                        <a14:foregroundMark x1="43150" y1="35300" x2="60700" y2="39450"/>
                        <a14:foregroundMark x1="47250" y1="41350" x2="47250" y2="41350"/>
                        <a14:foregroundMark x1="28550" y1="39600" x2="78650" y2="42450"/>
                        <a14:foregroundMark x1="78650" y1="42450" x2="80100" y2="42350"/>
                        <a14:foregroundMark x1="37200" y1="28450" x2="61650" y2="27800"/>
                        <a14:foregroundMark x1="61650" y1="27800" x2="67300" y2="30250"/>
                        <a14:foregroundMark x1="28550" y1="48400" x2="36950" y2="53450"/>
                        <a14:foregroundMark x1="36950" y1="53450" x2="47450" y2="53950"/>
                        <a14:foregroundMark x1="47450" y1="53950" x2="49300" y2="52250"/>
                        <a14:foregroundMark x1="36950" y1="53200" x2="43900" y2="54850"/>
                        <a14:foregroundMark x1="43900" y1="54850" x2="34500" y2="53000"/>
                        <a14:foregroundMark x1="34500" y1="53000" x2="34200" y2="61100"/>
                        <a14:foregroundMark x1="34200" y1="61100" x2="46150" y2="61750"/>
                        <a14:foregroundMark x1="46150" y1="61750" x2="70050" y2="59950"/>
                        <a14:foregroundMark x1="70050" y1="59950" x2="57400" y2="58400"/>
                        <a14:foregroundMark x1="57400" y1="58400" x2="76300" y2="60750"/>
                        <a14:foregroundMark x1="76300" y1="60750" x2="65150" y2="57850"/>
                        <a14:foregroundMark x1="65150" y1="57850" x2="69700" y2="64000"/>
                        <a14:foregroundMark x1="69700" y1="64000" x2="77250" y2="63050"/>
                        <a14:foregroundMark x1="77250" y1="63050" x2="70600" y2="55800"/>
                        <a14:foregroundMark x1="70600" y1="55800" x2="72850" y2="49100"/>
                        <a14:foregroundMark x1="72850" y1="49100" x2="67250" y2="54400"/>
                        <a14:foregroundMark x1="67250" y1="54400" x2="73250" y2="50750"/>
                        <a14:foregroundMark x1="73250" y1="50750" x2="64800" y2="50050"/>
                        <a14:foregroundMark x1="64800" y1="50050" x2="55800" y2="56550"/>
                        <a14:foregroundMark x1="55800" y1="56550" x2="68450" y2="56600"/>
                        <a14:foregroundMark x1="68450" y1="56600" x2="64550" y2="50700"/>
                        <a14:foregroundMark x1="64550" y1="50700" x2="52450" y2="53250"/>
                        <a14:foregroundMark x1="52450" y1="53250" x2="59700" y2="50450"/>
                        <a14:foregroundMark x1="59700" y1="50450" x2="55000" y2="40250"/>
                        <a14:foregroundMark x1="55000" y1="40250" x2="48200" y2="38200"/>
                        <a14:foregroundMark x1="48200" y1="38200" x2="55600" y2="37850"/>
                        <a14:foregroundMark x1="55600" y1="37850" x2="44250" y2="38600"/>
                        <a14:foregroundMark x1="44250" y1="38600" x2="47400" y2="31100"/>
                        <a14:foregroundMark x1="47400" y1="31100" x2="55750" y2="29300"/>
                        <a14:foregroundMark x1="55750" y1="29300" x2="60600" y2="30950"/>
                        <a14:foregroundMark x1="41350" y1="41900" x2="35850" y2="36550"/>
                        <a14:foregroundMark x1="35850" y1="36550" x2="36100" y2="36150"/>
                        <a14:foregroundMark x1="40250" y1="39850" x2="39950" y2="35200"/>
                        <a14:foregroundMark x1="33500" y1="56650" x2="27900" y2="51850"/>
                        <a14:foregroundMark x1="27900" y1="51850" x2="27850" y2="50600"/>
                        <a14:foregroundMark x1="42300" y1="55000" x2="43400" y2="48800"/>
                        <a14:foregroundMark x1="35150" y1="68200" x2="28550" y2="65100"/>
                        <a14:foregroundMark x1="28550" y1="65100" x2="28150" y2="64450"/>
                        <a14:foregroundMark x1="55350" y1="63650" x2="70500" y2="61050"/>
                        <a14:foregroundMark x1="70500" y1="61050" x2="70900" y2="61050"/>
                        <a14:foregroundMark x1="71300" y1="57050" x2="77500" y2="52350"/>
                        <a14:foregroundMark x1="82450" y1="63900" x2="78750" y2="58300"/>
                      </a14:backgroundRemoval>
                    </a14:imgEffect>
                  </a14:imgLayer>
                </a14:imgProps>
              </a:ext>
              <a:ext uri="{28A0092B-C50C-407E-A947-70E740481C1C}">
                <a14:useLocalDpi xmlns:a14="http://schemas.microsoft.com/office/drawing/2010/main" val="0"/>
              </a:ext>
            </a:extLst>
          </a:blip>
          <a:srcRect l="14400" t="21993" r="12474" b="23986"/>
          <a:stretch/>
        </p:blipFill>
        <p:spPr>
          <a:xfrm>
            <a:off x="8306678" y="3767404"/>
            <a:ext cx="524452" cy="387424"/>
          </a:xfrm>
          <a:prstGeom prst="rect">
            <a:avLst/>
          </a:prstGeom>
        </p:spPr>
      </p:pic>
      <p:pic>
        <p:nvPicPr>
          <p:cNvPr id="8" name="Picture 7" descr="A picture containing indoor, electronics, table, different&#10;&#10;Description automatically generated">
            <a:extLst>
              <a:ext uri="{FF2B5EF4-FFF2-40B4-BE49-F238E27FC236}">
                <a16:creationId xmlns:a16="http://schemas.microsoft.com/office/drawing/2014/main" id="{242D06B5-E322-4F6D-9D3E-F23A2A14C79D}"/>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6914" b="89877" l="4000" r="89412">
                        <a14:foregroundMark x1="9647" y1="67160" x2="27765" y2="47160"/>
                        <a14:foregroundMark x1="27765" y1="47160" x2="28000" y2="46667"/>
                        <a14:foregroundMark x1="8941" y1="65679" x2="30588" y2="47654"/>
                        <a14:foregroundMark x1="30588" y1="47654" x2="31059" y2="46173"/>
                        <a14:foregroundMark x1="20235" y1="63457" x2="29647" y2="48642"/>
                        <a14:foregroundMark x1="12235" y1="57531" x2="24941" y2="44198"/>
                        <a14:foregroundMark x1="32471" y1="40988" x2="34824" y2="48148"/>
                        <a14:foregroundMark x1="7529" y1="68642" x2="4000" y2="66173"/>
                        <a14:foregroundMark x1="45176" y1="35062" x2="55765" y2="27654"/>
                        <a14:foregroundMark x1="55765" y1="27654" x2="62588" y2="16049"/>
                        <a14:foregroundMark x1="62588" y1="16049" x2="63059" y2="14815"/>
                        <a14:foregroundMark x1="51059" y1="28148" x2="55294" y2="16296"/>
                        <a14:foregroundMark x1="55294" y1="16296" x2="58588" y2="13333"/>
                        <a14:foregroundMark x1="43765" y1="28395" x2="48941" y2="21975"/>
                        <a14:foregroundMark x1="64706" y1="12593" x2="64000" y2="6914"/>
                        <a14:foregroundMark x1="69882" y1="10370" x2="67294" y2="6914"/>
                        <a14:foregroundMark x1="37412" y1="43210" x2="34824" y2="39259"/>
                        <a14:foregroundMark x1="29412" y1="83704" x2="50588" y2="58765"/>
                        <a14:foregroundMark x1="28000" y1="77284" x2="48471" y2="55309"/>
                        <a14:foregroundMark x1="55294" y1="58765" x2="51294" y2="55802"/>
                        <a14:foregroundMark x1="30118" y1="88642" x2="27059" y2="80988"/>
                        <a14:foregroundMark x1="28235" y1="89383" x2="24706" y2="84198"/>
                        <a14:foregroundMark x1="59294" y1="53333" x2="84471" y2="23210"/>
                        <a14:foregroundMark x1="67529" y1="38519" x2="73412" y2="27407"/>
                        <a14:foregroundMark x1="73412" y1="27407" x2="81647" y2="21728"/>
                        <a14:foregroundMark x1="60000" y1="47407" x2="64706" y2="39012"/>
                        <a14:foregroundMark x1="57647" y1="61481" x2="49882" y2="55062"/>
                      </a14:backgroundRemoval>
                    </a14:imgEffect>
                  </a14:imgLayer>
                </a14:imgProps>
              </a:ext>
              <a:ext uri="{28A0092B-C50C-407E-A947-70E740481C1C}">
                <a14:useLocalDpi xmlns:a14="http://schemas.microsoft.com/office/drawing/2010/main" val="0"/>
              </a:ext>
            </a:extLst>
          </a:blip>
          <a:srcRect r="6710" b="7985"/>
          <a:stretch/>
        </p:blipFill>
        <p:spPr>
          <a:xfrm>
            <a:off x="5481624" y="3911703"/>
            <a:ext cx="2166346" cy="2036188"/>
          </a:xfrm>
          <a:prstGeom prst="rect">
            <a:avLst/>
          </a:prstGeom>
        </p:spPr>
      </p:pic>
    </p:spTree>
    <p:extLst>
      <p:ext uri="{BB962C8B-B14F-4D97-AF65-F5344CB8AC3E}">
        <p14:creationId xmlns:p14="http://schemas.microsoft.com/office/powerpoint/2010/main" val="33871289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Hard Disk Drives</a:t>
            </a:r>
            <a:endParaRPr dirty="0">
              <a:latin typeface="Courier New" panose="02070309020205020404" pitchFamily="49" charset="0"/>
              <a:cs typeface="Courier New" panose="02070309020205020404" pitchFamily="49" charset="0"/>
            </a:endParaRPr>
          </a:p>
        </p:txBody>
      </p:sp>
      <p:pic>
        <p:nvPicPr>
          <p:cNvPr id="9" name="Picture 8" descr="A circuit board&#10;&#10;Description automatically generated">
            <a:extLst>
              <a:ext uri="{FF2B5EF4-FFF2-40B4-BE49-F238E27FC236}">
                <a16:creationId xmlns:a16="http://schemas.microsoft.com/office/drawing/2014/main" id="{4A6320DE-F9EB-4F5B-A502-5CAA4A23652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725" b="79216" l="51167" r="97667">
                        <a14:foregroundMark x1="52833" y1="6275" x2="65500" y2="11373"/>
                        <a14:foregroundMark x1="65500" y1="11373" x2="92500" y2="8431"/>
                        <a14:foregroundMark x1="92500" y1="8431" x2="94000" y2="69412"/>
                        <a14:foregroundMark x1="94000" y1="69412" x2="83667" y2="78235"/>
                        <a14:foregroundMark x1="83667" y1="78235" x2="57833" y2="77059"/>
                        <a14:foregroundMark x1="57833" y1="77059" x2="52000" y2="63529"/>
                        <a14:foregroundMark x1="52000" y1="63529" x2="52333" y2="16471"/>
                        <a14:foregroundMark x1="52333" y1="16471" x2="64833" y2="22157"/>
                        <a14:foregroundMark x1="64833" y1="22157" x2="73500" y2="33137"/>
                        <a14:foregroundMark x1="73500" y1="33137" x2="83667" y2="63137"/>
                        <a14:foregroundMark x1="83667" y1="63137" x2="70000" y2="70196"/>
                        <a14:foregroundMark x1="70000" y1="70196" x2="57333" y2="70196"/>
                        <a14:foregroundMark x1="57333" y1="70196" x2="89833" y2="20784"/>
                        <a14:foregroundMark x1="89833" y1="20784" x2="75667" y2="16863"/>
                        <a14:foregroundMark x1="75667" y1="16863" x2="64667" y2="28235"/>
                        <a14:foregroundMark x1="64667" y1="28235" x2="75667" y2="39608"/>
                        <a14:foregroundMark x1="75667" y1="39608" x2="88333" y2="40588"/>
                        <a14:foregroundMark x1="88333" y1="40588" x2="93000" y2="54902"/>
                        <a14:foregroundMark x1="93000" y1="54902" x2="93000" y2="55490"/>
                        <a14:foregroundMark x1="96000" y1="37059" x2="95500" y2="26275"/>
                        <a14:foregroundMark x1="96833" y1="20196" x2="95500" y2="11961"/>
                        <a14:foregroundMark x1="96000" y1="7059" x2="81167" y2="7451"/>
                        <a14:foregroundMark x1="83500" y1="8039" x2="56500" y2="6078"/>
                        <a14:foregroundMark x1="56500" y1="6078" x2="58333" y2="16471"/>
                        <a14:foregroundMark x1="51833" y1="69412" x2="63167" y2="76863"/>
                        <a14:foregroundMark x1="63167" y1="76863" x2="90000" y2="74902"/>
                        <a14:foregroundMark x1="90000" y1="74902" x2="92000" y2="60392"/>
                        <a14:foregroundMark x1="92000" y1="60392" x2="78667" y2="61569"/>
                        <a14:foregroundMark x1="78667" y1="61569" x2="72333" y2="52941"/>
                        <a14:foregroundMark x1="70667" y1="61961" x2="73167" y2="57451"/>
                        <a14:foregroundMark x1="67333" y1="65882" x2="66000" y2="57059"/>
                        <a14:foregroundMark x1="87333" y1="57647" x2="94000" y2="53529"/>
                        <a14:foregroundMark x1="96833" y1="71961" x2="95500" y2="62549"/>
                        <a14:foregroundMark x1="98667" y1="76667" x2="59833" y2="76667"/>
                        <a14:foregroundMark x1="59833" y1="76667" x2="51333" y2="67059"/>
                        <a14:foregroundMark x1="52333" y1="77451" x2="64833" y2="78039"/>
                        <a14:foregroundMark x1="64833" y1="78039" x2="75167" y2="77647"/>
                        <a14:foregroundMark x1="76500" y1="74118" x2="93167" y2="72941"/>
                        <a14:foregroundMark x1="93167" y1="72941" x2="97833" y2="58235"/>
                        <a14:foregroundMark x1="97833" y1="58235" x2="95333" y2="27451"/>
                        <a14:foregroundMark x1="95333" y1="27451" x2="96000" y2="23137"/>
                        <a14:foregroundMark x1="96833" y1="22549" x2="96333" y2="37647"/>
                        <a14:foregroundMark x1="97667" y1="28627" x2="97667" y2="42941"/>
                        <a14:foregroundMark x1="95333" y1="5882" x2="95333" y2="4706"/>
                        <a14:foregroundMark x1="52667" y1="7451" x2="52000" y2="10980"/>
                        <a14:foregroundMark x1="52667" y1="9216" x2="52333" y2="4118"/>
                        <a14:foregroundMark x1="52833" y1="45294" x2="66000" y2="72745"/>
                        <a14:foregroundMark x1="66000" y1="72745" x2="68000" y2="74118"/>
                        <a14:foregroundMark x1="68000" y1="70980" x2="67833" y2="66863"/>
                        <a14:foregroundMark x1="54167" y1="61373" x2="64667" y2="69804"/>
                        <a14:foregroundMark x1="64667" y1="69804" x2="67500" y2="67451"/>
                        <a14:foregroundMark x1="65000" y1="68824" x2="68000" y2="67059"/>
                        <a14:foregroundMark x1="58333" y1="78235" x2="92167" y2="79216"/>
                        <a14:foregroundMark x1="54167" y1="77059" x2="52333" y2="70784"/>
                        <a14:foregroundMark x1="97333" y1="8431" x2="96333" y2="3725"/>
                      </a14:backgroundRemoval>
                    </a14:imgEffect>
                  </a14:imgLayer>
                </a14:imgProps>
              </a:ext>
              <a:ext uri="{28A0092B-C50C-407E-A947-70E740481C1C}">
                <a14:useLocalDpi xmlns:a14="http://schemas.microsoft.com/office/drawing/2010/main" val="0"/>
              </a:ext>
            </a:extLst>
          </a:blip>
          <a:srcRect l="49390" t="2299" b="18397"/>
          <a:stretch/>
        </p:blipFill>
        <p:spPr>
          <a:xfrm>
            <a:off x="6611132" y="1790778"/>
            <a:ext cx="2459969" cy="3276444"/>
          </a:xfrm>
          <a:prstGeom prst="rect">
            <a:avLst/>
          </a:prstGeom>
        </p:spPr>
      </p:pic>
      <p:sp>
        <p:nvSpPr>
          <p:cNvPr id="12" name="CustomShape 1">
            <a:extLst>
              <a:ext uri="{FF2B5EF4-FFF2-40B4-BE49-F238E27FC236}">
                <a16:creationId xmlns:a16="http://schemas.microsoft.com/office/drawing/2014/main" id="{80E36DF0-5B61-4D24-8BC5-ABA560906714}"/>
              </a:ext>
            </a:extLst>
          </p:cNvPr>
          <p:cNvSpPr/>
          <p:nvPr/>
        </p:nvSpPr>
        <p:spPr>
          <a:xfrm>
            <a:off x="195446" y="608337"/>
            <a:ext cx="6318475" cy="6152319"/>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Traditional hard disks depend on physical geometry of the drive</a:t>
            </a:r>
          </a:p>
          <a:p>
            <a:pPr marL="914400" lvl="1" indent="-4572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Heads</a:t>
            </a:r>
          </a:p>
          <a:p>
            <a:pPr marL="914400" lvl="1" indent="-4572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Platters</a:t>
            </a:r>
          </a:p>
          <a:p>
            <a:pPr marL="914400" lvl="1" indent="-4572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Tracks</a:t>
            </a:r>
          </a:p>
          <a:p>
            <a:pPr marL="914400" lvl="1" indent="-4572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Sectors per track</a:t>
            </a:r>
          </a:p>
          <a:p>
            <a:pPr lvl="1"/>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Data location on the disk is derived utilizing Logical Block Addresses (LBA)</a:t>
            </a: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Recall that disk sectors are the smallest addressable data element </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512 bytes → 4 KB (4Kn)</a:t>
            </a:r>
          </a:p>
          <a:p>
            <a:pPr marL="342900" indent="-342900">
              <a:buFont typeface="Wingdings" panose="05000000000000000000" pitchFamily="2" charset="2"/>
              <a:buChar char="ü"/>
            </a:pPr>
            <a:endParaRPr lang="en-US" sz="20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2000" b="1" dirty="0">
                <a:solidFill>
                  <a:srgbClr val="000000"/>
                </a:solidFill>
                <a:latin typeface="Courier New" panose="02070309020205020404" pitchFamily="49" charset="0"/>
                <a:cs typeface="Courier New" panose="02070309020205020404" pitchFamily="49" charset="0"/>
              </a:rPr>
              <a:t>File deletion only unlinks references to data</a:t>
            </a:r>
          </a:p>
          <a:p>
            <a:pPr marL="342900" indent="-342900">
              <a:buFont typeface="Wingdings" panose="05000000000000000000" pitchFamily="2" charset="2"/>
              <a:buChar char="Ø"/>
            </a:pPr>
            <a:endParaRPr lang="en-US" sz="20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2000" b="1" dirty="0">
                <a:solidFill>
                  <a:srgbClr val="000000"/>
                </a:solidFill>
                <a:latin typeface="Courier New" panose="02070309020205020404" pitchFamily="49" charset="0"/>
                <a:cs typeface="Courier New" panose="02070309020205020404" pitchFamily="49" charset="0"/>
              </a:rPr>
              <a:t>Hard disk drives do have “Host Protected Areas” that are inaccessible to users</a:t>
            </a:r>
          </a:p>
        </p:txBody>
      </p:sp>
    </p:spTree>
    <p:extLst>
      <p:ext uri="{BB962C8B-B14F-4D97-AF65-F5344CB8AC3E}">
        <p14:creationId xmlns:p14="http://schemas.microsoft.com/office/powerpoint/2010/main" val="37156807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01926"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Standard Hard Disk Drive Geometry</a:t>
            </a:r>
            <a:endParaRPr dirty="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AA23A30E-D288-42BE-91E0-D9AFF2399A1D}"/>
              </a:ext>
            </a:extLst>
          </p:cNvPr>
          <p:cNvSpPr/>
          <p:nvPr/>
        </p:nvSpPr>
        <p:spPr>
          <a:xfrm>
            <a:off x="0" y="6571573"/>
            <a:ext cx="5849332" cy="276999"/>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https://www.sweetscape.com/010editor/manual/EditingDrives.htm</a:t>
            </a:r>
          </a:p>
        </p:txBody>
      </p:sp>
      <p:pic>
        <p:nvPicPr>
          <p:cNvPr id="4" name="Picture 3">
            <a:extLst>
              <a:ext uri="{FF2B5EF4-FFF2-40B4-BE49-F238E27FC236}">
                <a16:creationId xmlns:a16="http://schemas.microsoft.com/office/drawing/2014/main" id="{9C4BFD2C-6931-49CB-9290-01349D62A90E}"/>
              </a:ext>
            </a:extLst>
          </p:cNvPr>
          <p:cNvPicPr>
            <a:picLocks noChangeAspect="1"/>
          </p:cNvPicPr>
          <p:nvPr/>
        </p:nvPicPr>
        <p:blipFill>
          <a:blip r:embed="rId2"/>
          <a:stretch>
            <a:fillRect/>
          </a:stretch>
        </p:blipFill>
        <p:spPr>
          <a:xfrm>
            <a:off x="1294453" y="1010764"/>
            <a:ext cx="6555093" cy="4836472"/>
          </a:xfrm>
          <a:prstGeom prst="rect">
            <a:avLst/>
          </a:prstGeom>
          <a:ln>
            <a:solidFill>
              <a:schemeClr val="tx1"/>
            </a:solidFill>
          </a:ln>
        </p:spPr>
      </p:pic>
    </p:spTree>
    <p:extLst>
      <p:ext uri="{BB962C8B-B14F-4D97-AF65-F5344CB8AC3E}">
        <p14:creationId xmlns:p14="http://schemas.microsoft.com/office/powerpoint/2010/main" val="10365433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0"/>
            <a:ext cx="8140148" cy="75414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Standard Hard Disk Drive</a:t>
            </a:r>
          </a:p>
          <a:p>
            <a:pPr algn="ctr">
              <a:lnSpc>
                <a:spcPct val="100000"/>
              </a:lnSpc>
            </a:pPr>
            <a:r>
              <a:rPr lang="en-US" sz="2800" b="1" dirty="0">
                <a:latin typeface="Courier New" panose="02070309020205020404" pitchFamily="49" charset="0"/>
                <a:cs typeface="Courier New" panose="02070309020205020404" pitchFamily="49" charset="0"/>
              </a:rPr>
              <a:t>Forensic Considerations</a:t>
            </a:r>
            <a:endParaRPr lang="en-US"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50830" y="904973"/>
            <a:ext cx="8861196" cy="5874537"/>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When conducting a forensic analysis, there are forensic considerations when dealing with magnetic media</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Physical vs. Logical Disks</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Physical – Geometry</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Logical – Partitions / Volumes</a:t>
            </a:r>
          </a:p>
          <a:p>
            <a:pPr lvl="1"/>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Address Mapping</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Cylinder-Head-Sector (CHS)</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Logical Block Address (LBA)</a:t>
            </a:r>
          </a:p>
          <a:p>
            <a:pPr marL="1714500" lvl="3" indent="-342900">
              <a:buFont typeface="Arial" panose="020B0604020202020204" pitchFamily="34" charset="0"/>
              <a:buChar char="•"/>
            </a:pPr>
            <a:r>
              <a:rPr lang="en-US" sz="2000" b="1" dirty="0">
                <a:solidFill>
                  <a:srgbClr val="000000"/>
                </a:solidFill>
                <a:latin typeface="Courier New" panose="02070309020205020404" pitchFamily="49" charset="0"/>
                <a:cs typeface="Courier New" panose="02070309020205020404" pitchFamily="49" charset="0"/>
              </a:rPr>
              <a:t>Each physical sector is assigned a logical sequential number creating a virtual address for disk access</a:t>
            </a:r>
          </a:p>
          <a:p>
            <a:pPr marL="1714500" lvl="3" indent="-342900">
              <a:buFont typeface="Arial" panose="020B0604020202020204" pitchFamily="34" charset="0"/>
              <a:buChar char="•"/>
            </a:pPr>
            <a:r>
              <a:rPr lang="en-US" sz="2000" b="1" dirty="0">
                <a:solidFill>
                  <a:srgbClr val="000000"/>
                </a:solidFill>
                <a:latin typeface="Courier New" panose="02070309020205020404" pitchFamily="49" charset="0"/>
                <a:cs typeface="Courier New" panose="02070309020205020404" pitchFamily="49" charset="0"/>
              </a:rPr>
              <a:t>Standard hard disk drives have a fixed addressing scheme between logical and physical blocks</a:t>
            </a:r>
          </a:p>
          <a:p>
            <a:pPr lvl="3"/>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Unallocated space</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Unallocated space can contain previously written data which can be used during forensic analysis</a:t>
            </a:r>
          </a:p>
        </p:txBody>
      </p:sp>
    </p:spTree>
    <p:extLst>
      <p:ext uri="{BB962C8B-B14F-4D97-AF65-F5344CB8AC3E}">
        <p14:creationId xmlns:p14="http://schemas.microsoft.com/office/powerpoint/2010/main" val="307157764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0"/>
            <a:ext cx="8140148" cy="75414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Hard Disk Drive Space</a:t>
            </a:r>
            <a:endParaRPr lang="en-US" dirty="0">
              <a:latin typeface="Courier New" panose="02070309020205020404" pitchFamily="49" charset="0"/>
              <a:cs typeface="Courier New" panose="02070309020205020404" pitchFamily="49" charset="0"/>
            </a:endParaRPr>
          </a:p>
        </p:txBody>
      </p:sp>
      <p:pic>
        <p:nvPicPr>
          <p:cNvPr id="3" name="Picture 2" descr="A close up of electronics&#10;&#10;Description automatically generated">
            <a:extLst>
              <a:ext uri="{FF2B5EF4-FFF2-40B4-BE49-F238E27FC236}">
                <a16:creationId xmlns:a16="http://schemas.microsoft.com/office/drawing/2014/main" id="{40FEB540-6C54-416C-B1BB-ACC539392E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976"/>
          <a:stretch/>
        </p:blipFill>
        <p:spPr>
          <a:xfrm rot="5400000">
            <a:off x="-413766" y="1846641"/>
            <a:ext cx="5605982" cy="3911184"/>
          </a:xfrm>
          <a:prstGeom prst="rect">
            <a:avLst/>
          </a:prstGeom>
        </p:spPr>
      </p:pic>
      <p:cxnSp>
        <p:nvCxnSpPr>
          <p:cNvPr id="7" name="Straight Connector 6">
            <a:extLst>
              <a:ext uri="{FF2B5EF4-FFF2-40B4-BE49-F238E27FC236}">
                <a16:creationId xmlns:a16="http://schemas.microsoft.com/office/drawing/2014/main" id="{43B9F420-3E3D-4BAC-B1AE-26F24C375CFB}"/>
              </a:ext>
            </a:extLst>
          </p:cNvPr>
          <p:cNvCxnSpPr>
            <a:cxnSpLocks/>
          </p:cNvCxnSpPr>
          <p:nvPr/>
        </p:nvCxnSpPr>
        <p:spPr>
          <a:xfrm flipV="1">
            <a:off x="1748672" y="1218141"/>
            <a:ext cx="3615180" cy="1683796"/>
          </a:xfrm>
          <a:prstGeom prst="line">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303C13D-C569-49EC-BA21-66BB447E1F54}"/>
              </a:ext>
            </a:extLst>
          </p:cNvPr>
          <p:cNvSpPr txBox="1"/>
          <p:nvPr/>
        </p:nvSpPr>
        <p:spPr>
          <a:xfrm>
            <a:off x="5712447" y="880808"/>
            <a:ext cx="2396810" cy="461665"/>
          </a:xfrm>
          <a:prstGeom prst="rect">
            <a:avLst/>
          </a:prstGeom>
          <a:noFill/>
        </p:spPr>
        <p:txBody>
          <a:bodyPr wrap="none" rtlCol="0">
            <a:spAutoFit/>
          </a:bodyPr>
          <a:lstStyle/>
          <a:p>
            <a:r>
              <a:rPr lang="en-US" sz="2400" b="1" dirty="0">
                <a:latin typeface="Courier New" panose="02070309020205020404" pitchFamily="49" charset="0"/>
                <a:cs typeface="Courier New" panose="02070309020205020404" pitchFamily="49" charset="0"/>
              </a:rPr>
              <a:t>LBA 78165360</a:t>
            </a:r>
          </a:p>
        </p:txBody>
      </p:sp>
      <p:sp>
        <p:nvSpPr>
          <p:cNvPr id="13" name="TextBox 12">
            <a:extLst>
              <a:ext uri="{FF2B5EF4-FFF2-40B4-BE49-F238E27FC236}">
                <a16:creationId xmlns:a16="http://schemas.microsoft.com/office/drawing/2014/main" id="{0FD0C992-99E9-471F-9EE9-E706558E7044}"/>
              </a:ext>
            </a:extLst>
          </p:cNvPr>
          <p:cNvSpPr txBox="1"/>
          <p:nvPr/>
        </p:nvSpPr>
        <p:spPr>
          <a:xfrm>
            <a:off x="5087809" y="1758170"/>
            <a:ext cx="3502882" cy="461665"/>
          </a:xfrm>
          <a:prstGeom prst="rect">
            <a:avLst/>
          </a:prstGeom>
          <a:noFill/>
        </p:spPr>
        <p:txBody>
          <a:bodyPr wrap="none" rtlCol="0">
            <a:spAutoFit/>
          </a:bodyPr>
          <a:lstStyle/>
          <a:p>
            <a:r>
              <a:rPr lang="en-US" sz="2400" b="1" dirty="0">
                <a:latin typeface="Courier New" panose="02070309020205020404" pitchFamily="49" charset="0"/>
                <a:cs typeface="Courier New" panose="02070309020205020404" pitchFamily="49" charset="0"/>
              </a:rPr>
              <a:t>78,165,360 Sectors</a:t>
            </a:r>
          </a:p>
        </p:txBody>
      </p:sp>
      <p:sp>
        <p:nvSpPr>
          <p:cNvPr id="14" name="TextBox 13">
            <a:extLst>
              <a:ext uri="{FF2B5EF4-FFF2-40B4-BE49-F238E27FC236}">
                <a16:creationId xmlns:a16="http://schemas.microsoft.com/office/drawing/2014/main" id="{EADEDD5D-50F6-4204-9A60-ABE47D7EFED5}"/>
              </a:ext>
            </a:extLst>
          </p:cNvPr>
          <p:cNvSpPr txBox="1"/>
          <p:nvPr/>
        </p:nvSpPr>
        <p:spPr>
          <a:xfrm>
            <a:off x="5118596" y="2713269"/>
            <a:ext cx="3502882" cy="461665"/>
          </a:xfrm>
          <a:prstGeom prst="rect">
            <a:avLst/>
          </a:prstGeom>
          <a:noFill/>
        </p:spPr>
        <p:txBody>
          <a:bodyPr wrap="none" rtlCol="0">
            <a:spAutoFit/>
          </a:bodyPr>
          <a:lstStyle/>
          <a:p>
            <a:r>
              <a:rPr lang="en-US" sz="2400" b="1" dirty="0">
                <a:latin typeface="Courier New" panose="02070309020205020404" pitchFamily="49" charset="0"/>
                <a:cs typeface="Courier New" panose="02070309020205020404" pitchFamily="49" charset="0"/>
              </a:rPr>
              <a:t>512 Bytes / Sector</a:t>
            </a:r>
          </a:p>
        </p:txBody>
      </p:sp>
      <p:cxnSp>
        <p:nvCxnSpPr>
          <p:cNvPr id="15" name="Straight Connector 14">
            <a:extLst>
              <a:ext uri="{FF2B5EF4-FFF2-40B4-BE49-F238E27FC236}">
                <a16:creationId xmlns:a16="http://schemas.microsoft.com/office/drawing/2014/main" id="{0C472489-D659-4BC1-BF14-D5B99F33241F}"/>
              </a:ext>
            </a:extLst>
          </p:cNvPr>
          <p:cNvCxnSpPr>
            <a:cxnSpLocks/>
          </p:cNvCxnSpPr>
          <p:nvPr/>
        </p:nvCxnSpPr>
        <p:spPr>
          <a:xfrm flipV="1">
            <a:off x="4867363" y="3476774"/>
            <a:ext cx="4005348" cy="1"/>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8537DE1-3E52-4924-BB5D-C3D50D6190E7}"/>
              </a:ext>
            </a:extLst>
          </p:cNvPr>
          <p:cNvSpPr txBox="1"/>
          <p:nvPr/>
        </p:nvSpPr>
        <p:spPr>
          <a:xfrm>
            <a:off x="5001138" y="3780338"/>
            <a:ext cx="3871573" cy="461665"/>
          </a:xfrm>
          <a:prstGeom prst="rect">
            <a:avLst/>
          </a:prstGeom>
          <a:noFill/>
        </p:spPr>
        <p:txBody>
          <a:bodyPr wrap="none" rtlCol="0">
            <a:spAutoFit/>
          </a:bodyPr>
          <a:lstStyle/>
          <a:p>
            <a:r>
              <a:rPr lang="en-US" sz="2400" b="1" dirty="0">
                <a:latin typeface="Courier New" panose="02070309020205020404" pitchFamily="49" charset="0"/>
                <a:cs typeface="Courier New" panose="02070309020205020404" pitchFamily="49" charset="0"/>
              </a:rPr>
              <a:t>40,020,664,320 Bytes</a:t>
            </a:r>
          </a:p>
        </p:txBody>
      </p:sp>
      <p:sp>
        <p:nvSpPr>
          <p:cNvPr id="18" name="TextBox 17">
            <a:extLst>
              <a:ext uri="{FF2B5EF4-FFF2-40B4-BE49-F238E27FC236}">
                <a16:creationId xmlns:a16="http://schemas.microsoft.com/office/drawing/2014/main" id="{FF1CE035-831E-4965-ACA7-29A779C0F1E0}"/>
              </a:ext>
            </a:extLst>
          </p:cNvPr>
          <p:cNvSpPr txBox="1"/>
          <p:nvPr/>
        </p:nvSpPr>
        <p:spPr>
          <a:xfrm>
            <a:off x="4431076" y="4873967"/>
            <a:ext cx="4793300" cy="461665"/>
          </a:xfrm>
          <a:prstGeom prst="rect">
            <a:avLst/>
          </a:prstGeom>
          <a:noFill/>
        </p:spPr>
        <p:txBody>
          <a:bodyPr wrap="none" rtlCol="0">
            <a:spAutoFit/>
          </a:bodyPr>
          <a:lstStyle/>
          <a:p>
            <a:r>
              <a:rPr lang="en-US" sz="2400" b="1" dirty="0">
                <a:latin typeface="Courier New" panose="02070309020205020404" pitchFamily="49" charset="0"/>
                <a:cs typeface="Courier New" panose="02070309020205020404" pitchFamily="49" charset="0"/>
              </a:rPr>
              <a:t>1,073,741,824 Bytes / </a:t>
            </a:r>
            <a:r>
              <a:rPr lang="en-US" sz="2400" b="1" dirty="0" err="1">
                <a:latin typeface="Courier New" panose="02070309020205020404" pitchFamily="49" charset="0"/>
                <a:cs typeface="Courier New" panose="02070309020205020404" pitchFamily="49" charset="0"/>
              </a:rPr>
              <a:t>GiB</a:t>
            </a:r>
            <a:endParaRPr lang="en-US" sz="2400" b="1" dirty="0">
              <a:latin typeface="Courier New" panose="02070309020205020404" pitchFamily="49" charset="0"/>
              <a:cs typeface="Courier New" panose="02070309020205020404" pitchFamily="49" charset="0"/>
            </a:endParaRPr>
          </a:p>
        </p:txBody>
      </p:sp>
      <p:sp>
        <p:nvSpPr>
          <p:cNvPr id="19" name="Multiplication Sign 18">
            <a:extLst>
              <a:ext uri="{FF2B5EF4-FFF2-40B4-BE49-F238E27FC236}">
                <a16:creationId xmlns:a16="http://schemas.microsoft.com/office/drawing/2014/main" id="{37ED02A2-EBDB-4556-AE9E-03990E4098E1}"/>
              </a:ext>
            </a:extLst>
          </p:cNvPr>
          <p:cNvSpPr/>
          <p:nvPr/>
        </p:nvSpPr>
        <p:spPr>
          <a:xfrm>
            <a:off x="6483388" y="2168839"/>
            <a:ext cx="711724" cy="631665"/>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vision Sign 19">
            <a:extLst>
              <a:ext uri="{FF2B5EF4-FFF2-40B4-BE49-F238E27FC236}">
                <a16:creationId xmlns:a16="http://schemas.microsoft.com/office/drawing/2014/main" id="{967F4753-C4CF-42B5-B439-533E5DBFCB31}"/>
              </a:ext>
            </a:extLst>
          </p:cNvPr>
          <p:cNvSpPr/>
          <p:nvPr/>
        </p:nvSpPr>
        <p:spPr>
          <a:xfrm>
            <a:off x="6483388" y="4223517"/>
            <a:ext cx="716437" cy="622169"/>
          </a:xfrm>
          <a:prstGeom prst="mathDivid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F03A0566-DEE7-47AF-92ED-381726E6A67F}"/>
              </a:ext>
            </a:extLst>
          </p:cNvPr>
          <p:cNvCxnSpPr>
            <a:cxnSpLocks/>
          </p:cNvCxnSpPr>
          <p:nvPr/>
        </p:nvCxnSpPr>
        <p:spPr>
          <a:xfrm flipV="1">
            <a:off x="4867363" y="5639859"/>
            <a:ext cx="4005348" cy="1"/>
          </a:xfrm>
          <a:prstGeom prst="line">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6843823-7865-4ED3-960D-E2EC30509E72}"/>
              </a:ext>
            </a:extLst>
          </p:cNvPr>
          <p:cNvSpPr txBox="1"/>
          <p:nvPr/>
        </p:nvSpPr>
        <p:spPr>
          <a:xfrm>
            <a:off x="6132495" y="5972368"/>
            <a:ext cx="1659429" cy="461665"/>
          </a:xfrm>
          <a:prstGeom prst="rect">
            <a:avLst/>
          </a:prstGeom>
          <a:noFill/>
        </p:spPr>
        <p:txBody>
          <a:bodyPr wrap="none" rtlCol="0">
            <a:spAutoFit/>
          </a:bodyPr>
          <a:lstStyle/>
          <a:p>
            <a:r>
              <a:rPr lang="en-US" sz="2400" b="1" dirty="0">
                <a:latin typeface="Courier New" panose="02070309020205020404" pitchFamily="49" charset="0"/>
                <a:cs typeface="Courier New" panose="02070309020205020404" pitchFamily="49" charset="0"/>
              </a:rPr>
              <a:t>37.3 </a:t>
            </a:r>
            <a:r>
              <a:rPr lang="en-US" sz="2400" b="1" dirty="0" err="1">
                <a:latin typeface="Courier New" panose="02070309020205020404" pitchFamily="49" charset="0"/>
                <a:cs typeface="Courier New" panose="02070309020205020404" pitchFamily="49" charset="0"/>
              </a:rPr>
              <a:t>GiB</a:t>
            </a:r>
            <a:endParaRPr lang="en-US" sz="2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985976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Advanced Format 4Kn</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101543" y="702608"/>
            <a:ext cx="8957616" cy="2163140"/>
          </a:xfrm>
          <a:prstGeom prst="rect">
            <a:avLst/>
          </a:prstGeom>
          <a:noFill/>
          <a:ln>
            <a:noFill/>
          </a:ln>
        </p:spPr>
        <p:txBody>
          <a:bodyPr lIns="90000" tIns="45000" rIns="90000" bIns="45000" anchor="t"/>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International Disk Drive Equipment and Materials Association (IDEMA) Developed a standard to move sectors from 512 to 4096 bytes</a:t>
            </a:r>
          </a:p>
          <a:p>
            <a:pPr marL="285750" indent="-285750">
              <a:buFont typeface="Wingdings" panose="05000000000000000000" pitchFamily="2" charset="2"/>
              <a:buChar char="ü"/>
            </a:pPr>
            <a:endParaRPr lang="en-US"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Most vendors started moving to the new standard started in 2009, but many disks today still emulate 512 byte sectors</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512e Disks</a:t>
            </a:r>
          </a:p>
        </p:txBody>
      </p:sp>
      <p:pic>
        <p:nvPicPr>
          <p:cNvPr id="3" name="Picture 2" descr="A picture containing hard disc&#10;&#10;Description automatically generated">
            <a:extLst>
              <a:ext uri="{FF2B5EF4-FFF2-40B4-BE49-F238E27FC236}">
                <a16:creationId xmlns:a16="http://schemas.microsoft.com/office/drawing/2014/main" id="{C411B4C1-548F-4493-9918-F284BAF2462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653" b="91377" l="9910" r="89833">
                        <a14:foregroundMark x1="22136" y1="9653" x2="45302" y2="10167"/>
                        <a14:foregroundMark x1="45302" y1="10167" x2="53668" y2="10039"/>
                        <a14:foregroundMark x1="53668" y1="10039" x2="74389" y2="10553"/>
                        <a14:foregroundMark x1="23166" y1="75418" x2="23681" y2="83269"/>
                        <a14:foregroundMark x1="23681" y1="83269" x2="29858" y2="87516"/>
                        <a14:foregroundMark x1="29858" y1="87516" x2="51609" y2="89575"/>
                        <a14:foregroundMark x1="51609" y1="89575" x2="72844" y2="88803"/>
                        <a14:foregroundMark x1="72844" y1="88803" x2="80051" y2="85972"/>
                        <a14:foregroundMark x1="80051" y1="85972" x2="79665" y2="70142"/>
                        <a14:foregroundMark x1="79665" y1="70142" x2="77349" y2="69241"/>
                        <a14:foregroundMark x1="77992" y1="91377" x2="75032" y2="91377"/>
                      </a14:backgroundRemoval>
                    </a14:imgEffect>
                  </a14:imgLayer>
                </a14:imgProps>
              </a:ext>
              <a:ext uri="{28A0092B-C50C-407E-A947-70E740481C1C}">
                <a14:useLocalDpi xmlns:a14="http://schemas.microsoft.com/office/drawing/2010/main" val="0"/>
              </a:ext>
            </a:extLst>
          </a:blip>
          <a:srcRect l="16598" t="5773" r="18247" b="3505"/>
          <a:stretch/>
        </p:blipFill>
        <p:spPr>
          <a:xfrm>
            <a:off x="3110846" y="2729329"/>
            <a:ext cx="2922308" cy="4069035"/>
          </a:xfrm>
          <a:prstGeom prst="rect">
            <a:avLst/>
          </a:prstGeom>
        </p:spPr>
      </p:pic>
      <p:cxnSp>
        <p:nvCxnSpPr>
          <p:cNvPr id="4" name="Straight Connector 3">
            <a:extLst>
              <a:ext uri="{FF2B5EF4-FFF2-40B4-BE49-F238E27FC236}">
                <a16:creationId xmlns:a16="http://schemas.microsoft.com/office/drawing/2014/main" id="{BD1FD525-02CA-4188-A1F2-ECC18C1648DA}"/>
              </a:ext>
            </a:extLst>
          </p:cNvPr>
          <p:cNvCxnSpPr/>
          <p:nvPr/>
        </p:nvCxnSpPr>
        <p:spPr>
          <a:xfrm flipV="1">
            <a:off x="5010346" y="3635638"/>
            <a:ext cx="1602557" cy="16685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DBA81AE-7F11-45EF-AD16-8A24F19A0C1C}"/>
              </a:ext>
            </a:extLst>
          </p:cNvPr>
          <p:cNvCxnSpPr>
            <a:cxnSpLocks/>
          </p:cNvCxnSpPr>
          <p:nvPr/>
        </p:nvCxnSpPr>
        <p:spPr>
          <a:xfrm flipV="1">
            <a:off x="5123467" y="4744992"/>
            <a:ext cx="2050331" cy="6581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descr="A black sign with white text&#10;&#10;Description automatically generated">
            <a:extLst>
              <a:ext uri="{FF2B5EF4-FFF2-40B4-BE49-F238E27FC236}">
                <a16:creationId xmlns:a16="http://schemas.microsoft.com/office/drawing/2014/main" id="{9AA6282F-DA56-4488-B9BA-AB5D57189C3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5769" b="94872" l="8761" r="93590">
                        <a14:foregroundMark x1="16239" y1="15598" x2="39957" y2="15385"/>
                        <a14:foregroundMark x1="39957" y1="15385" x2="82692" y2="17735"/>
                        <a14:foregroundMark x1="82692" y1="17735" x2="86111" y2="17308"/>
                        <a14:foregroundMark x1="31838" y1="9188" x2="55556" y2="38889"/>
                        <a14:foregroundMark x1="55556" y1="38889" x2="86538" y2="83547"/>
                        <a14:foregroundMark x1="86538" y1="83547" x2="86538" y2="83547"/>
                        <a14:foregroundMark x1="90598" y1="41880" x2="34188" y2="52991"/>
                        <a14:foregroundMark x1="34188" y1="52991" x2="19017" y2="64744"/>
                        <a14:foregroundMark x1="19017" y1="64744" x2="19017" y2="64957"/>
                        <a14:foregroundMark x1="13675" y1="33761" x2="57479" y2="56624"/>
                        <a14:foregroundMark x1="57479" y1="56624" x2="68162" y2="67949"/>
                        <a14:foregroundMark x1="13675" y1="72650" x2="16453" y2="39744"/>
                        <a14:foregroundMark x1="26282" y1="76282" x2="94017" y2="69658"/>
                        <a14:foregroundMark x1="48932" y1="69017" x2="39957" y2="60470"/>
                        <a14:foregroundMark x1="39957" y1="60470" x2="37393" y2="59188"/>
                        <a14:foregroundMark x1="55128" y1="71581" x2="52350" y2="62393"/>
                        <a14:foregroundMark x1="40385" y1="72650" x2="31624" y2="64103"/>
                        <a14:foregroundMark x1="28632" y1="73504" x2="23718" y2="69017"/>
                        <a14:foregroundMark x1="34402" y1="83547" x2="37607" y2="85470"/>
                        <a14:foregroundMark x1="45726" y1="89744" x2="59615" y2="82051"/>
                        <a14:foregroundMark x1="59615" y1="92521" x2="88462" y2="85684"/>
                        <a14:foregroundMark x1="87393" y1="92308" x2="89103" y2="87393"/>
                        <a14:foregroundMark x1="68376" y1="94872" x2="80983" y2="94231"/>
                        <a14:foregroundMark x1="39957" y1="92521" x2="55983" y2="92521"/>
                        <a14:foregroundMark x1="24359" y1="92094" x2="42308" y2="93376"/>
                        <a14:foregroundMark x1="13462" y1="81624" x2="17094" y2="88889"/>
                        <a14:foregroundMark x1="17094" y1="88889" x2="17308" y2="89103"/>
                        <a14:foregroundMark x1="8761" y1="48932" x2="11752" y2="76068"/>
                        <a14:foregroundMark x1="11752" y1="76068" x2="16239" y2="84402"/>
                        <a14:foregroundMark x1="16239" y1="84402" x2="16453" y2="84402"/>
                        <a14:foregroundMark x1="17094" y1="76282" x2="17094" y2="76282"/>
                        <a14:foregroundMark x1="10256" y1="19872" x2="14957" y2="10684"/>
                        <a14:foregroundMark x1="14957" y1="10684" x2="23718" y2="7265"/>
                        <a14:foregroundMark x1="23718" y1="7265" x2="89103" y2="11752"/>
                        <a14:foregroundMark x1="89103" y1="11752" x2="92094" y2="19872"/>
                        <a14:foregroundMark x1="92094" y1="19872" x2="91026" y2="57051"/>
                        <a14:foregroundMark x1="91026" y1="57051" x2="80983" y2="32265"/>
                        <a14:foregroundMark x1="80983" y1="32265" x2="61752" y2="30556"/>
                        <a14:foregroundMark x1="61752" y1="30556" x2="66880" y2="38462"/>
                        <a14:foregroundMark x1="66880" y1="38462" x2="59402" y2="43590"/>
                        <a14:foregroundMark x1="59402" y1="43590" x2="21368" y2="49786"/>
                        <a14:foregroundMark x1="21368" y1="49786" x2="26282" y2="50855"/>
                        <a14:foregroundMark x1="41667" y1="38462" x2="36325" y2="30769"/>
                        <a14:foregroundMark x1="36325" y1="30769" x2="32051" y2="27350"/>
                        <a14:foregroundMark x1="30556" y1="34829" x2="18590" y2="23718"/>
                        <a14:foregroundMark x1="35684" y1="5769" x2="63462" y2="8120"/>
                        <a14:foregroundMark x1="63462" y1="8120" x2="72650" y2="7479"/>
                        <a14:foregroundMark x1="72650" y1="7479" x2="72650" y2="7479"/>
                        <a14:foregroundMark x1="77137" y1="58974" x2="78419" y2="52350"/>
                        <a14:foregroundMark x1="68590" y1="87821" x2="66239" y2="80556"/>
                        <a14:foregroundMark x1="45299" y1="87393" x2="44231" y2="76923"/>
                        <a14:foregroundMark x1="23291" y1="83761" x2="23077" y2="77350"/>
                        <a14:foregroundMark x1="47863" y1="91026" x2="45726" y2="83761"/>
                      </a14:backgroundRemoval>
                    </a14:imgEffect>
                  </a14:imgLayer>
                </a14:imgProps>
              </a:ext>
              <a:ext uri="{28A0092B-C50C-407E-A947-70E740481C1C}">
                <a14:useLocalDpi xmlns:a14="http://schemas.microsoft.com/office/drawing/2010/main" val="0"/>
              </a:ext>
            </a:extLst>
          </a:blip>
          <a:srcRect l="4798" t="3178" r="3846" b="2696"/>
          <a:stretch/>
        </p:blipFill>
        <p:spPr>
          <a:xfrm>
            <a:off x="6536429" y="3450452"/>
            <a:ext cx="1274738" cy="1313394"/>
          </a:xfrm>
          <a:prstGeom prst="rect">
            <a:avLst/>
          </a:prstGeom>
        </p:spPr>
      </p:pic>
    </p:spTree>
    <p:extLst>
      <p:ext uri="{BB962C8B-B14F-4D97-AF65-F5344CB8AC3E}">
        <p14:creationId xmlns:p14="http://schemas.microsoft.com/office/powerpoint/2010/main" val="421353811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4Kn Forensic Considerations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113411" y="744718"/>
            <a:ext cx="8957616" cy="2275146"/>
          </a:xfrm>
          <a:prstGeom prst="rect">
            <a:avLst/>
          </a:prstGeom>
          <a:noFill/>
          <a:ln>
            <a:noFill/>
          </a:ln>
        </p:spPr>
        <p:txBody>
          <a:bodyPr lIns="90000" tIns="45000" rIns="90000" bIns="45000" anchor="t"/>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The use of 4Kn disks can cause difficulties in image acquisition due to a number of factors</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Western Digital Advanced Format 512e disk offsets</a:t>
            </a:r>
          </a:p>
          <a:p>
            <a:pPr marL="1200150" lvl="2"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Disk jumper settings</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Automated sector alignment</a:t>
            </a:r>
          </a:p>
          <a:p>
            <a:endParaRPr lang="en-US"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When using 4Kn enabled disks, RAM slack and File Slack are the same since sectors are 4 KB versus 512 bytes</a:t>
            </a:r>
          </a:p>
        </p:txBody>
      </p:sp>
      <p:pic>
        <p:nvPicPr>
          <p:cNvPr id="4" name="Picture 3">
            <a:extLst>
              <a:ext uri="{FF2B5EF4-FFF2-40B4-BE49-F238E27FC236}">
                <a16:creationId xmlns:a16="http://schemas.microsoft.com/office/drawing/2014/main" id="{135E42E1-D73E-43A0-B88D-8CFB4890D03A}"/>
              </a:ext>
            </a:extLst>
          </p:cNvPr>
          <p:cNvPicPr>
            <a:picLocks noChangeAspect="1"/>
          </p:cNvPicPr>
          <p:nvPr/>
        </p:nvPicPr>
        <p:blipFill rotWithShape="1">
          <a:blip r:embed="rId2"/>
          <a:srcRect t="6824" b="31252"/>
          <a:stretch/>
        </p:blipFill>
        <p:spPr>
          <a:xfrm>
            <a:off x="1569121" y="3487910"/>
            <a:ext cx="5986904" cy="844301"/>
          </a:xfrm>
          <a:prstGeom prst="rect">
            <a:avLst/>
          </a:prstGeom>
          <a:ln>
            <a:solidFill>
              <a:schemeClr val="tx1"/>
            </a:solidFill>
          </a:ln>
        </p:spPr>
      </p:pic>
      <p:sp>
        <p:nvSpPr>
          <p:cNvPr id="2" name="Rectangle 1">
            <a:extLst>
              <a:ext uri="{FF2B5EF4-FFF2-40B4-BE49-F238E27FC236}">
                <a16:creationId xmlns:a16="http://schemas.microsoft.com/office/drawing/2014/main" id="{101CA0AF-0C29-452E-A365-A34B4F6563A5}"/>
              </a:ext>
            </a:extLst>
          </p:cNvPr>
          <p:cNvSpPr/>
          <p:nvPr/>
        </p:nvSpPr>
        <p:spPr>
          <a:xfrm>
            <a:off x="3229516" y="3118578"/>
            <a:ext cx="2666114" cy="369332"/>
          </a:xfrm>
          <a:prstGeom prst="rect">
            <a:avLst/>
          </a:prstGeom>
        </p:spPr>
        <p:txBody>
          <a:bodyPr wrap="none">
            <a:spAutoFit/>
          </a:bodyPr>
          <a:lstStyle/>
          <a:p>
            <a:r>
              <a:rPr lang="en-US" b="1" dirty="0">
                <a:solidFill>
                  <a:srgbClr val="000000"/>
                </a:solidFill>
                <a:latin typeface="Courier New" panose="02070309020205020404" pitchFamily="49" charset="0"/>
                <a:cs typeface="Courier New" panose="02070309020205020404" pitchFamily="49" charset="0"/>
              </a:rPr>
              <a:t>Sector - 512 bytes</a:t>
            </a:r>
            <a:endParaRPr lang="en-US" dirty="0"/>
          </a:p>
        </p:txBody>
      </p:sp>
      <p:cxnSp>
        <p:nvCxnSpPr>
          <p:cNvPr id="5" name="Straight Arrow Connector 4">
            <a:extLst>
              <a:ext uri="{FF2B5EF4-FFF2-40B4-BE49-F238E27FC236}">
                <a16:creationId xmlns:a16="http://schemas.microsoft.com/office/drawing/2014/main" id="{50F654DD-F370-4A13-BA75-DE9BCF35167E}"/>
              </a:ext>
            </a:extLst>
          </p:cNvPr>
          <p:cNvCxnSpPr>
            <a:cxnSpLocks/>
          </p:cNvCxnSpPr>
          <p:nvPr/>
        </p:nvCxnSpPr>
        <p:spPr>
          <a:xfrm>
            <a:off x="1640263" y="4440019"/>
            <a:ext cx="3169503"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5228390-DA70-410D-87F5-6787064D4F57}"/>
              </a:ext>
            </a:extLst>
          </p:cNvPr>
          <p:cNvSpPr/>
          <p:nvPr/>
        </p:nvSpPr>
        <p:spPr>
          <a:xfrm>
            <a:off x="2954667" y="4455127"/>
            <a:ext cx="742511" cy="461665"/>
          </a:xfrm>
          <a:prstGeom prst="rect">
            <a:avLst/>
          </a:prstGeom>
        </p:spPr>
        <p:txBody>
          <a:bodyPr wrap="none">
            <a:spAutoFit/>
          </a:bodyPr>
          <a:lstStyle/>
          <a:p>
            <a:pPr algn="ctr"/>
            <a:r>
              <a:rPr lang="en-US" sz="1200" b="1" dirty="0">
                <a:solidFill>
                  <a:srgbClr val="000000"/>
                </a:solidFill>
                <a:latin typeface="Courier New" panose="02070309020205020404" pitchFamily="49" charset="0"/>
                <a:cs typeface="Courier New" panose="02070309020205020404" pitchFamily="49" charset="0"/>
              </a:rPr>
              <a:t>File</a:t>
            </a:r>
          </a:p>
          <a:p>
            <a:pPr algn="ctr"/>
            <a:r>
              <a:rPr lang="en-US" sz="1200" b="1" dirty="0">
                <a:solidFill>
                  <a:srgbClr val="000000"/>
                </a:solidFill>
                <a:latin typeface="Courier New" panose="02070309020205020404" pitchFamily="49" charset="0"/>
                <a:cs typeface="Courier New" panose="02070309020205020404" pitchFamily="49" charset="0"/>
              </a:rPr>
              <a:t>Length</a:t>
            </a:r>
            <a:endParaRPr lang="en-US" sz="1200" dirty="0"/>
          </a:p>
        </p:txBody>
      </p:sp>
      <p:cxnSp>
        <p:nvCxnSpPr>
          <p:cNvPr id="10" name="Straight Arrow Connector 9">
            <a:extLst>
              <a:ext uri="{FF2B5EF4-FFF2-40B4-BE49-F238E27FC236}">
                <a16:creationId xmlns:a16="http://schemas.microsoft.com/office/drawing/2014/main" id="{1E3738B6-4545-47A7-9462-187A7B6B17E9}"/>
              </a:ext>
            </a:extLst>
          </p:cNvPr>
          <p:cNvCxnSpPr>
            <a:cxnSpLocks/>
          </p:cNvCxnSpPr>
          <p:nvPr/>
        </p:nvCxnSpPr>
        <p:spPr>
          <a:xfrm>
            <a:off x="4809766" y="4440019"/>
            <a:ext cx="465502"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89711E1-F6A8-47F0-9334-E38039AE8A25}"/>
              </a:ext>
            </a:extLst>
          </p:cNvPr>
          <p:cNvSpPr/>
          <p:nvPr/>
        </p:nvSpPr>
        <p:spPr>
          <a:xfrm>
            <a:off x="4717748" y="4498518"/>
            <a:ext cx="649537" cy="461665"/>
          </a:xfrm>
          <a:prstGeom prst="rect">
            <a:avLst/>
          </a:prstGeom>
        </p:spPr>
        <p:txBody>
          <a:bodyPr wrap="none">
            <a:spAutoFit/>
          </a:bodyPr>
          <a:lstStyle/>
          <a:p>
            <a:pPr algn="ctr"/>
            <a:r>
              <a:rPr lang="en-US" sz="1200" b="1" dirty="0">
                <a:solidFill>
                  <a:srgbClr val="000000"/>
                </a:solidFill>
                <a:latin typeface="Courier New" panose="02070309020205020404" pitchFamily="49" charset="0"/>
                <a:cs typeface="Courier New" panose="02070309020205020404" pitchFamily="49" charset="0"/>
              </a:rPr>
              <a:t>File</a:t>
            </a:r>
          </a:p>
          <a:p>
            <a:pPr algn="ctr"/>
            <a:r>
              <a:rPr lang="en-US" sz="1200" b="1" dirty="0">
                <a:solidFill>
                  <a:srgbClr val="000000"/>
                </a:solidFill>
                <a:latin typeface="Courier New" panose="02070309020205020404" pitchFamily="49" charset="0"/>
                <a:cs typeface="Courier New" panose="02070309020205020404" pitchFamily="49" charset="0"/>
              </a:rPr>
              <a:t>Slack</a:t>
            </a:r>
            <a:endParaRPr lang="en-US" sz="1200" dirty="0"/>
          </a:p>
        </p:txBody>
      </p:sp>
      <p:cxnSp>
        <p:nvCxnSpPr>
          <p:cNvPr id="13" name="Straight Arrow Connector 12">
            <a:extLst>
              <a:ext uri="{FF2B5EF4-FFF2-40B4-BE49-F238E27FC236}">
                <a16:creationId xmlns:a16="http://schemas.microsoft.com/office/drawing/2014/main" id="{ECB3D1E2-F2D7-4F19-877C-57B4B42B0294}"/>
              </a:ext>
            </a:extLst>
          </p:cNvPr>
          <p:cNvCxnSpPr>
            <a:cxnSpLocks/>
          </p:cNvCxnSpPr>
          <p:nvPr/>
        </p:nvCxnSpPr>
        <p:spPr>
          <a:xfrm>
            <a:off x="5275268" y="4440019"/>
            <a:ext cx="2209615" cy="11087"/>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56C57BB-162A-4919-9A93-083C0E4D2F48}"/>
              </a:ext>
            </a:extLst>
          </p:cNvPr>
          <p:cNvSpPr/>
          <p:nvPr/>
        </p:nvSpPr>
        <p:spPr>
          <a:xfrm>
            <a:off x="6137552" y="4499835"/>
            <a:ext cx="835485" cy="461665"/>
          </a:xfrm>
          <a:prstGeom prst="rect">
            <a:avLst/>
          </a:prstGeom>
        </p:spPr>
        <p:txBody>
          <a:bodyPr wrap="none">
            <a:spAutoFit/>
          </a:bodyPr>
          <a:lstStyle/>
          <a:p>
            <a:pPr algn="ctr"/>
            <a:r>
              <a:rPr lang="en-US" sz="1200" b="1" dirty="0">
                <a:solidFill>
                  <a:srgbClr val="000000"/>
                </a:solidFill>
                <a:latin typeface="Courier New" panose="02070309020205020404" pitchFamily="49" charset="0"/>
                <a:cs typeface="Courier New" panose="02070309020205020404" pitchFamily="49" charset="0"/>
              </a:rPr>
              <a:t>Cluster</a:t>
            </a:r>
          </a:p>
          <a:p>
            <a:pPr algn="ctr"/>
            <a:r>
              <a:rPr lang="en-US" sz="1200" b="1" dirty="0">
                <a:solidFill>
                  <a:srgbClr val="000000"/>
                </a:solidFill>
                <a:latin typeface="Courier New" panose="02070309020205020404" pitchFamily="49" charset="0"/>
                <a:cs typeface="Courier New" panose="02070309020205020404" pitchFamily="49" charset="0"/>
              </a:rPr>
              <a:t>Slack</a:t>
            </a:r>
            <a:endParaRPr lang="en-US" sz="1200" dirty="0"/>
          </a:p>
        </p:txBody>
      </p:sp>
      <p:pic>
        <p:nvPicPr>
          <p:cNvPr id="27" name="Picture 26">
            <a:extLst>
              <a:ext uri="{FF2B5EF4-FFF2-40B4-BE49-F238E27FC236}">
                <a16:creationId xmlns:a16="http://schemas.microsoft.com/office/drawing/2014/main" id="{35DE2122-0836-4EBE-99CC-127E2EAA0AC8}"/>
              </a:ext>
            </a:extLst>
          </p:cNvPr>
          <p:cNvPicPr>
            <a:picLocks noChangeAspect="1"/>
          </p:cNvPicPr>
          <p:nvPr/>
        </p:nvPicPr>
        <p:blipFill rotWithShape="1">
          <a:blip r:embed="rId2"/>
          <a:srcRect t="6824" b="31252"/>
          <a:stretch/>
        </p:blipFill>
        <p:spPr>
          <a:xfrm>
            <a:off x="1569121" y="5375960"/>
            <a:ext cx="5986904" cy="844301"/>
          </a:xfrm>
          <a:prstGeom prst="rect">
            <a:avLst/>
          </a:prstGeom>
          <a:ln>
            <a:solidFill>
              <a:schemeClr val="tx1"/>
            </a:solidFill>
          </a:ln>
        </p:spPr>
      </p:pic>
      <p:sp>
        <p:nvSpPr>
          <p:cNvPr id="28" name="Rectangle 27">
            <a:extLst>
              <a:ext uri="{FF2B5EF4-FFF2-40B4-BE49-F238E27FC236}">
                <a16:creationId xmlns:a16="http://schemas.microsoft.com/office/drawing/2014/main" id="{C27D1318-15ED-4036-8FA3-6E171F069029}"/>
              </a:ext>
            </a:extLst>
          </p:cNvPr>
          <p:cNvSpPr/>
          <p:nvPr/>
        </p:nvSpPr>
        <p:spPr>
          <a:xfrm>
            <a:off x="3652518" y="5006628"/>
            <a:ext cx="1838965" cy="369332"/>
          </a:xfrm>
          <a:prstGeom prst="rect">
            <a:avLst/>
          </a:prstGeom>
        </p:spPr>
        <p:txBody>
          <a:bodyPr wrap="none">
            <a:spAutoFit/>
          </a:bodyPr>
          <a:lstStyle/>
          <a:p>
            <a:r>
              <a:rPr lang="en-US" b="1" dirty="0">
                <a:solidFill>
                  <a:srgbClr val="000000"/>
                </a:solidFill>
                <a:latin typeface="Courier New" panose="02070309020205020404" pitchFamily="49" charset="0"/>
                <a:cs typeface="Courier New" panose="02070309020205020404" pitchFamily="49" charset="0"/>
              </a:rPr>
              <a:t>Sector – 4KB</a:t>
            </a:r>
            <a:endParaRPr lang="en-US" dirty="0"/>
          </a:p>
        </p:txBody>
      </p:sp>
      <p:cxnSp>
        <p:nvCxnSpPr>
          <p:cNvPr id="29" name="Straight Arrow Connector 28">
            <a:extLst>
              <a:ext uri="{FF2B5EF4-FFF2-40B4-BE49-F238E27FC236}">
                <a16:creationId xmlns:a16="http://schemas.microsoft.com/office/drawing/2014/main" id="{F62B8227-A175-4749-A418-4D03A76C4B64}"/>
              </a:ext>
            </a:extLst>
          </p:cNvPr>
          <p:cNvCxnSpPr>
            <a:cxnSpLocks/>
          </p:cNvCxnSpPr>
          <p:nvPr/>
        </p:nvCxnSpPr>
        <p:spPr>
          <a:xfrm>
            <a:off x="1640263" y="6328069"/>
            <a:ext cx="3169503"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D0F2D9E-7E49-4929-AAB6-57666A4A31B0}"/>
              </a:ext>
            </a:extLst>
          </p:cNvPr>
          <p:cNvSpPr/>
          <p:nvPr/>
        </p:nvSpPr>
        <p:spPr>
          <a:xfrm>
            <a:off x="2954667" y="6343177"/>
            <a:ext cx="742511" cy="461665"/>
          </a:xfrm>
          <a:prstGeom prst="rect">
            <a:avLst/>
          </a:prstGeom>
        </p:spPr>
        <p:txBody>
          <a:bodyPr wrap="none">
            <a:spAutoFit/>
          </a:bodyPr>
          <a:lstStyle/>
          <a:p>
            <a:pPr algn="ctr"/>
            <a:r>
              <a:rPr lang="en-US" sz="1200" b="1" dirty="0">
                <a:solidFill>
                  <a:srgbClr val="000000"/>
                </a:solidFill>
                <a:latin typeface="Courier New" panose="02070309020205020404" pitchFamily="49" charset="0"/>
                <a:cs typeface="Courier New" panose="02070309020205020404" pitchFamily="49" charset="0"/>
              </a:rPr>
              <a:t>File</a:t>
            </a:r>
          </a:p>
          <a:p>
            <a:pPr algn="ctr"/>
            <a:r>
              <a:rPr lang="en-US" sz="1200" b="1" dirty="0">
                <a:solidFill>
                  <a:srgbClr val="000000"/>
                </a:solidFill>
                <a:latin typeface="Courier New" panose="02070309020205020404" pitchFamily="49" charset="0"/>
                <a:cs typeface="Courier New" panose="02070309020205020404" pitchFamily="49" charset="0"/>
              </a:rPr>
              <a:t>Length</a:t>
            </a:r>
            <a:endParaRPr lang="en-US" sz="1200" dirty="0"/>
          </a:p>
        </p:txBody>
      </p:sp>
      <p:sp>
        <p:nvSpPr>
          <p:cNvPr id="32" name="Rectangle 31">
            <a:extLst>
              <a:ext uri="{FF2B5EF4-FFF2-40B4-BE49-F238E27FC236}">
                <a16:creationId xmlns:a16="http://schemas.microsoft.com/office/drawing/2014/main" id="{27C76A50-F3F6-432B-964C-E59FDADD7726}"/>
              </a:ext>
            </a:extLst>
          </p:cNvPr>
          <p:cNvSpPr/>
          <p:nvPr/>
        </p:nvSpPr>
        <p:spPr>
          <a:xfrm>
            <a:off x="5869689" y="6339156"/>
            <a:ext cx="649537" cy="461665"/>
          </a:xfrm>
          <a:prstGeom prst="rect">
            <a:avLst/>
          </a:prstGeom>
        </p:spPr>
        <p:txBody>
          <a:bodyPr wrap="none">
            <a:spAutoFit/>
          </a:bodyPr>
          <a:lstStyle/>
          <a:p>
            <a:pPr algn="ctr"/>
            <a:r>
              <a:rPr lang="en-US" sz="1200" b="1" dirty="0">
                <a:solidFill>
                  <a:srgbClr val="000000"/>
                </a:solidFill>
                <a:latin typeface="Courier New" panose="02070309020205020404" pitchFamily="49" charset="0"/>
                <a:cs typeface="Courier New" panose="02070309020205020404" pitchFamily="49" charset="0"/>
              </a:rPr>
              <a:t>File</a:t>
            </a:r>
          </a:p>
          <a:p>
            <a:pPr algn="ctr"/>
            <a:r>
              <a:rPr lang="en-US" sz="1200" b="1" dirty="0">
                <a:solidFill>
                  <a:srgbClr val="000000"/>
                </a:solidFill>
                <a:latin typeface="Courier New" panose="02070309020205020404" pitchFamily="49" charset="0"/>
                <a:cs typeface="Courier New" panose="02070309020205020404" pitchFamily="49" charset="0"/>
              </a:rPr>
              <a:t>Slack</a:t>
            </a:r>
            <a:endParaRPr lang="en-US" sz="1200" dirty="0"/>
          </a:p>
        </p:txBody>
      </p:sp>
      <p:cxnSp>
        <p:nvCxnSpPr>
          <p:cNvPr id="33" name="Straight Arrow Connector 32">
            <a:extLst>
              <a:ext uri="{FF2B5EF4-FFF2-40B4-BE49-F238E27FC236}">
                <a16:creationId xmlns:a16="http://schemas.microsoft.com/office/drawing/2014/main" id="{FDC756AE-D260-4AFB-BCEE-4C63C1376F8D}"/>
              </a:ext>
            </a:extLst>
          </p:cNvPr>
          <p:cNvCxnSpPr>
            <a:cxnSpLocks/>
          </p:cNvCxnSpPr>
          <p:nvPr/>
        </p:nvCxnSpPr>
        <p:spPr>
          <a:xfrm>
            <a:off x="4809766" y="6328069"/>
            <a:ext cx="2675117" cy="11087"/>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5" name="Picture 224">
            <a:extLst>
              <a:ext uri="{FF2B5EF4-FFF2-40B4-BE49-F238E27FC236}">
                <a16:creationId xmlns:a16="http://schemas.microsoft.com/office/drawing/2014/main" id="{ED4EAED5-1196-4860-B0A1-394538E2C7F4}"/>
              </a:ext>
            </a:extLst>
          </p:cNvPr>
          <p:cNvPicPr>
            <a:picLocks noChangeAspect="1"/>
          </p:cNvPicPr>
          <p:nvPr/>
        </p:nvPicPr>
        <p:blipFill>
          <a:blip r:embed="rId3"/>
          <a:stretch>
            <a:fillRect/>
          </a:stretch>
        </p:blipFill>
        <p:spPr>
          <a:xfrm>
            <a:off x="4818679" y="5844006"/>
            <a:ext cx="447675" cy="333375"/>
          </a:xfrm>
          <a:prstGeom prst="rect">
            <a:avLst/>
          </a:prstGeom>
        </p:spPr>
      </p:pic>
    </p:spTree>
    <p:extLst>
      <p:ext uri="{BB962C8B-B14F-4D97-AF65-F5344CB8AC3E}">
        <p14:creationId xmlns:p14="http://schemas.microsoft.com/office/powerpoint/2010/main" val="6162550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Hard Disk Drive Connectors</a:t>
            </a:r>
            <a:endParaRPr dirty="0">
              <a:latin typeface="Courier New" panose="02070309020205020404" pitchFamily="49" charset="0"/>
              <a:cs typeface="Courier New" panose="02070309020205020404" pitchFamily="49" charset="0"/>
            </a:endParaRPr>
          </a:p>
        </p:txBody>
      </p:sp>
      <p:pic>
        <p:nvPicPr>
          <p:cNvPr id="5" name="Picture 4" descr="A close up of electronics&#10;&#10;Description automatically generated">
            <a:extLst>
              <a:ext uri="{FF2B5EF4-FFF2-40B4-BE49-F238E27FC236}">
                <a16:creationId xmlns:a16="http://schemas.microsoft.com/office/drawing/2014/main" id="{676753D1-CD16-41A2-8B56-DB6EFA00BF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674" t="22970" r="19130" b="25435"/>
          <a:stretch/>
        </p:blipFill>
        <p:spPr>
          <a:xfrm rot="5400000">
            <a:off x="-569258" y="2298561"/>
            <a:ext cx="4992142" cy="2918231"/>
          </a:xfrm>
          <a:prstGeom prst="rect">
            <a:avLst/>
          </a:prstGeom>
        </p:spPr>
      </p:pic>
      <p:pic>
        <p:nvPicPr>
          <p:cNvPr id="9" name="Picture 8" descr="A picture containing indoor, wall, electronics&#10;&#10;Description automatically generated">
            <a:extLst>
              <a:ext uri="{FF2B5EF4-FFF2-40B4-BE49-F238E27FC236}">
                <a16:creationId xmlns:a16="http://schemas.microsoft.com/office/drawing/2014/main" id="{F2C19F55-B828-494D-9E70-2FF32D0F62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726" t="8665" r="42622" b="1094"/>
          <a:stretch/>
        </p:blipFill>
        <p:spPr>
          <a:xfrm rot="5400000">
            <a:off x="5791185" y="936201"/>
            <a:ext cx="1152995" cy="4985597"/>
          </a:xfrm>
          <a:prstGeom prst="rect">
            <a:avLst/>
          </a:prstGeom>
        </p:spPr>
      </p:pic>
      <p:sp>
        <p:nvSpPr>
          <p:cNvPr id="11" name="Rectangle 10">
            <a:extLst>
              <a:ext uri="{FF2B5EF4-FFF2-40B4-BE49-F238E27FC236}">
                <a16:creationId xmlns:a16="http://schemas.microsoft.com/office/drawing/2014/main" id="{1FDF5B93-F776-4EFA-BF53-355ED7B33BB7}"/>
              </a:ext>
            </a:extLst>
          </p:cNvPr>
          <p:cNvSpPr/>
          <p:nvPr/>
        </p:nvSpPr>
        <p:spPr>
          <a:xfrm>
            <a:off x="3768324" y="4045283"/>
            <a:ext cx="3191899"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Integrated Drive Electronics</a:t>
            </a:r>
          </a:p>
        </p:txBody>
      </p:sp>
      <p:sp>
        <p:nvSpPr>
          <p:cNvPr id="12" name="Rectangle 11">
            <a:extLst>
              <a:ext uri="{FF2B5EF4-FFF2-40B4-BE49-F238E27FC236}">
                <a16:creationId xmlns:a16="http://schemas.microsoft.com/office/drawing/2014/main" id="{61587FC1-8F30-4C3C-9FBA-659DF6D704CB}"/>
              </a:ext>
            </a:extLst>
          </p:cNvPr>
          <p:cNvSpPr/>
          <p:nvPr/>
        </p:nvSpPr>
        <p:spPr>
          <a:xfrm>
            <a:off x="3938689" y="3549643"/>
            <a:ext cx="2851171" cy="41607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734321-63E7-4648-BD5A-B04D85013D5D}"/>
              </a:ext>
            </a:extLst>
          </p:cNvPr>
          <p:cNvSpPr/>
          <p:nvPr/>
        </p:nvSpPr>
        <p:spPr>
          <a:xfrm>
            <a:off x="7624988" y="3549642"/>
            <a:ext cx="1169504" cy="416071"/>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5" name="Rectangle 14">
            <a:extLst>
              <a:ext uri="{FF2B5EF4-FFF2-40B4-BE49-F238E27FC236}">
                <a16:creationId xmlns:a16="http://schemas.microsoft.com/office/drawing/2014/main" id="{6B4B3580-8B54-4421-B17F-8CF6F69278C3}"/>
              </a:ext>
            </a:extLst>
          </p:cNvPr>
          <p:cNvSpPr/>
          <p:nvPr/>
        </p:nvSpPr>
        <p:spPr>
          <a:xfrm>
            <a:off x="7526700" y="4045283"/>
            <a:ext cx="1366080"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Molex Power</a:t>
            </a:r>
          </a:p>
        </p:txBody>
      </p:sp>
    </p:spTree>
    <p:extLst>
      <p:ext uri="{BB962C8B-B14F-4D97-AF65-F5344CB8AC3E}">
        <p14:creationId xmlns:p14="http://schemas.microsoft.com/office/powerpoint/2010/main" val="353347779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87917"/>
            <a:ext cx="8140148" cy="449411"/>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Magnetic Tapes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62198" y="627191"/>
            <a:ext cx="4890569" cy="6152319"/>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Generally used for backup and archiving purposes in enterprise environments</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Magnetic tapes provide a stable media that can be used for long-term offline storage</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Sequential read and write, no random access</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Each file contains its own file system</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Read and written with SCSI commands</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Once written to, each archive is marked with an end of Data (EOD) marker</a:t>
            </a:r>
          </a:p>
          <a:p>
            <a:pPr marL="800100" lvl="1" indent="-342900">
              <a:buFont typeface="Wingdings" panose="05000000000000000000" pitchFamily="2" charset="2"/>
              <a:buChar char="ü"/>
            </a:pPr>
            <a:endParaRPr lang="en-US" sz="2000" b="1" dirty="0">
              <a:solidFill>
                <a:srgbClr val="000000"/>
              </a:solidFill>
              <a:latin typeface="Courier New" panose="02070309020205020404" pitchFamily="49" charset="0"/>
              <a:cs typeface="Courier New" panose="02070309020205020404" pitchFamily="49" charset="0"/>
            </a:endParaRPr>
          </a:p>
        </p:txBody>
      </p:sp>
      <p:pic>
        <p:nvPicPr>
          <p:cNvPr id="3" name="Picture 2" descr="A picture containing sky&#10;&#10;Description automatically generated">
            <a:extLst>
              <a:ext uri="{FF2B5EF4-FFF2-40B4-BE49-F238E27FC236}">
                <a16:creationId xmlns:a16="http://schemas.microsoft.com/office/drawing/2014/main" id="{61B383DA-E7E5-4EA1-8629-9E77CD4CDE8D}"/>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8367" l="8617" r="94681">
                        <a14:foregroundMark x1="41702" y1="12041" x2="52128" y2="14490"/>
                        <a14:foregroundMark x1="52128" y1="14490" x2="58191" y2="12653"/>
                        <a14:foregroundMark x1="61064" y1="12857" x2="63191" y2="12245"/>
                        <a14:foregroundMark x1="72766" y1="22449" x2="75319" y2="29184"/>
                        <a14:foregroundMark x1="81596" y1="45306" x2="85000" y2="52653"/>
                        <a14:foregroundMark x1="93617" y1="46327" x2="94681" y2="44286"/>
                        <a14:foregroundMark x1="58298" y1="57959" x2="53298" y2="60408"/>
                        <a14:foregroundMark x1="48723" y1="38980" x2="44043" y2="38571"/>
                        <a14:foregroundMark x1="32234" y1="74490" x2="29468" y2="66122"/>
                        <a14:foregroundMark x1="27553" y1="75306" x2="34255" y2="90816"/>
                        <a14:foregroundMark x1="34255" y1="90816" x2="39894" y2="89796"/>
                        <a14:foregroundMark x1="39894" y1="89796" x2="42021" y2="87959"/>
                        <a14:foregroundMark x1="35851" y1="98571" x2="38617" y2="94490"/>
                        <a14:foregroundMark x1="8617" y1="48367" x2="11489" y2="64490"/>
                        <a14:foregroundMark x1="80106" y1="34694" x2="82128" y2="28980"/>
                      </a14:backgroundRemoval>
                    </a14:imgEffect>
                  </a14:imgLayer>
                </a14:imgProps>
              </a:ext>
              <a:ext uri="{28A0092B-C50C-407E-A947-70E740481C1C}">
                <a14:useLocalDpi xmlns:a14="http://schemas.microsoft.com/office/drawing/2010/main" val="0"/>
              </a:ext>
            </a:extLst>
          </a:blip>
          <a:srcRect l="5710" t="2387" r="3814"/>
          <a:stretch/>
        </p:blipFill>
        <p:spPr>
          <a:xfrm>
            <a:off x="5160132" y="1351124"/>
            <a:ext cx="3821670" cy="2149311"/>
          </a:xfrm>
          <a:prstGeom prst="rect">
            <a:avLst/>
          </a:prstGeom>
        </p:spPr>
      </p:pic>
      <p:pic>
        <p:nvPicPr>
          <p:cNvPr id="4" name="Picture 3" descr="A close up of electronics&#10;&#10;Description automatically generated">
            <a:extLst>
              <a:ext uri="{FF2B5EF4-FFF2-40B4-BE49-F238E27FC236}">
                <a16:creationId xmlns:a16="http://schemas.microsoft.com/office/drawing/2014/main" id="{2686ED7B-CAFE-4462-BE31-8B800A5AF6E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46" b="89831" l="5263" r="96316">
                        <a14:foregroundMark x1="5789" y1="60593" x2="9737" y2="60169"/>
                        <a14:foregroundMark x1="77368" y1="46186" x2="91842" y2="49153"/>
                        <a14:foregroundMark x1="91842" y1="49153" x2="91842" y2="49153"/>
                        <a14:foregroundMark x1="74737" y1="63983" x2="86579" y2="62712"/>
                        <a14:foregroundMark x1="82895" y1="64407" x2="91579" y2="62712"/>
                        <a14:foregroundMark x1="93684" y1="64407" x2="96316" y2="64831"/>
                        <a14:foregroundMark x1="82895" y1="63136" x2="70263" y2="55932"/>
                        <a14:foregroundMark x1="70263" y1="55932" x2="70000" y2="55932"/>
                        <a14:foregroundMark x1="67632" y1="44915" x2="67632" y2="38136"/>
                        <a14:foregroundMark x1="81579" y1="33051" x2="90789" y2="33898"/>
                        <a14:foregroundMark x1="67895" y1="56356" x2="68947" y2="45763"/>
                        <a14:foregroundMark x1="67105" y1="52966" x2="67105" y2="48305"/>
                        <a14:foregroundMark x1="67368" y1="50424" x2="67368" y2="60169"/>
                      </a14:backgroundRemoval>
                    </a14:imgEffect>
                  </a14:imgLayer>
                </a14:imgProps>
              </a:ext>
              <a:ext uri="{28A0092B-C50C-407E-A947-70E740481C1C}">
                <a14:useLocalDpi xmlns:a14="http://schemas.microsoft.com/office/drawing/2010/main" val="0"/>
              </a:ext>
            </a:extLst>
          </a:blip>
          <a:stretch>
            <a:fillRect/>
          </a:stretch>
        </p:blipFill>
        <p:spPr>
          <a:xfrm>
            <a:off x="5160132" y="3703350"/>
            <a:ext cx="3619500" cy="2247900"/>
          </a:xfrm>
          <a:prstGeom prst="rect">
            <a:avLst/>
          </a:prstGeom>
        </p:spPr>
      </p:pic>
    </p:spTree>
    <p:extLst>
      <p:ext uri="{BB962C8B-B14F-4D97-AF65-F5344CB8AC3E}">
        <p14:creationId xmlns:p14="http://schemas.microsoft.com/office/powerpoint/2010/main" val="349849585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510192" y="149087"/>
            <a:ext cx="6123616" cy="477078"/>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SIFT Installation - OVA</a:t>
            </a:r>
            <a:endParaRPr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5587AB5F-8406-4FED-B910-56BC2A7EBF25}"/>
              </a:ext>
            </a:extLst>
          </p:cNvPr>
          <p:cNvPicPr>
            <a:picLocks noChangeAspect="1"/>
          </p:cNvPicPr>
          <p:nvPr/>
        </p:nvPicPr>
        <p:blipFill rotWithShape="1">
          <a:blip r:embed="rId2"/>
          <a:srcRect l="25464" t="10275" r="31237" b="26495"/>
          <a:stretch/>
        </p:blipFill>
        <p:spPr>
          <a:xfrm>
            <a:off x="2169607" y="2554662"/>
            <a:ext cx="4804786" cy="3946789"/>
          </a:xfrm>
          <a:prstGeom prst="rect">
            <a:avLst/>
          </a:prstGeom>
          <a:ln>
            <a:solidFill>
              <a:schemeClr val="tx1"/>
            </a:solidFill>
          </a:ln>
        </p:spPr>
      </p:pic>
      <p:pic>
        <p:nvPicPr>
          <p:cNvPr id="3" name="Picture 2">
            <a:extLst>
              <a:ext uri="{FF2B5EF4-FFF2-40B4-BE49-F238E27FC236}">
                <a16:creationId xmlns:a16="http://schemas.microsoft.com/office/drawing/2014/main" id="{C768DD30-C544-416E-AAB3-17BD84D9FBA1}"/>
              </a:ext>
            </a:extLst>
          </p:cNvPr>
          <p:cNvPicPr>
            <a:picLocks noChangeAspect="1"/>
          </p:cNvPicPr>
          <p:nvPr/>
        </p:nvPicPr>
        <p:blipFill>
          <a:blip r:embed="rId3"/>
          <a:stretch>
            <a:fillRect/>
          </a:stretch>
        </p:blipFill>
        <p:spPr>
          <a:xfrm>
            <a:off x="2766068" y="846743"/>
            <a:ext cx="3611865" cy="1197229"/>
          </a:xfrm>
          <a:prstGeom prst="rect">
            <a:avLst/>
          </a:prstGeom>
          <a:ln>
            <a:solidFill>
              <a:schemeClr val="tx1"/>
            </a:solidFill>
          </a:ln>
        </p:spPr>
      </p:pic>
    </p:spTree>
    <p:extLst>
      <p:ext uri="{BB962C8B-B14F-4D97-AF65-F5344CB8AC3E}">
        <p14:creationId xmlns:p14="http://schemas.microsoft.com/office/powerpoint/2010/main" val="74440366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Non-Volatile Memory</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61196" y="646045"/>
            <a:ext cx="5560874" cy="5894174"/>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Flash Erase Electrically Erasable Programmable Read-Only Memory (Flash)</a:t>
            </a:r>
          </a:p>
          <a:p>
            <a:pPr>
              <a:lnSpc>
                <a:spcPct val="100000"/>
              </a:lnSpc>
            </a:pPr>
            <a:r>
              <a:rPr lang="en-US" sz="2000" b="1" dirty="0">
                <a:solidFill>
                  <a:srgbClr val="000000"/>
                </a:solidFill>
                <a:latin typeface="Courier New" panose="02070309020205020404" pitchFamily="49" charset="0"/>
                <a:cs typeface="Courier New" panose="02070309020205020404" pitchFamily="49" charset="0"/>
              </a:rPr>
              <a:t> </a:t>
            </a: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Transistors making up mass storage devices can be composed of AND, NOR, or NAND gates</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NAND provides benefits over the other transistor types for storage devices</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NAND memory cells configured with Flash Translation Layer (FTL) allow configuration similar to hard drives</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Performance benefits vs. hard drives</a:t>
            </a:r>
          </a:p>
        </p:txBody>
      </p:sp>
      <p:pic>
        <p:nvPicPr>
          <p:cNvPr id="4" name="Picture 3">
            <a:extLst>
              <a:ext uri="{FF2B5EF4-FFF2-40B4-BE49-F238E27FC236}">
                <a16:creationId xmlns:a16="http://schemas.microsoft.com/office/drawing/2014/main" id="{B822C630-9C5C-4B1D-BC43-6F8ED1FB0A13}"/>
              </a:ext>
            </a:extLst>
          </p:cNvPr>
          <p:cNvPicPr>
            <a:picLocks noChangeAspect="1"/>
          </p:cNvPicPr>
          <p:nvPr/>
        </p:nvPicPr>
        <p:blipFill rotWithShape="1">
          <a:blip r:embed="rId2"/>
          <a:srcRect r="53696"/>
          <a:stretch/>
        </p:blipFill>
        <p:spPr>
          <a:xfrm>
            <a:off x="5794040" y="1759569"/>
            <a:ext cx="3188764" cy="3667125"/>
          </a:xfrm>
          <a:prstGeom prst="rect">
            <a:avLst/>
          </a:prstGeom>
          <a:ln>
            <a:solidFill>
              <a:schemeClr val="tx1"/>
            </a:solidFill>
          </a:ln>
        </p:spPr>
      </p:pic>
      <p:sp>
        <p:nvSpPr>
          <p:cNvPr id="5" name="Rectangle 4">
            <a:extLst>
              <a:ext uri="{FF2B5EF4-FFF2-40B4-BE49-F238E27FC236}">
                <a16:creationId xmlns:a16="http://schemas.microsoft.com/office/drawing/2014/main" id="{6FC2809C-2CE2-46A7-B8D9-D86415D3F3AA}"/>
              </a:ext>
            </a:extLst>
          </p:cNvPr>
          <p:cNvSpPr/>
          <p:nvPr/>
        </p:nvSpPr>
        <p:spPr>
          <a:xfrm>
            <a:off x="13098" y="6540219"/>
            <a:ext cx="5937044" cy="276999"/>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https://www.slideshare.net/ruchiusha/07flash-memory-technology</a:t>
            </a:r>
          </a:p>
        </p:txBody>
      </p:sp>
    </p:spTree>
    <p:extLst>
      <p:ext uri="{BB962C8B-B14F-4D97-AF65-F5344CB8AC3E}">
        <p14:creationId xmlns:p14="http://schemas.microsoft.com/office/powerpoint/2010/main" val="87602633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Solid State Drives</a:t>
            </a:r>
            <a:endParaRPr dirty="0">
              <a:latin typeface="Courier New" panose="02070309020205020404" pitchFamily="49" charset="0"/>
              <a:cs typeface="Courier New" panose="02070309020205020404" pitchFamily="49" charset="0"/>
            </a:endParaRPr>
          </a:p>
        </p:txBody>
      </p:sp>
      <p:pic>
        <p:nvPicPr>
          <p:cNvPr id="5" name="Picture 4" descr="A circuit board&#10;&#10;Description automatically generated">
            <a:extLst>
              <a:ext uri="{FF2B5EF4-FFF2-40B4-BE49-F238E27FC236}">
                <a16:creationId xmlns:a16="http://schemas.microsoft.com/office/drawing/2014/main" id="{95F9F98C-C0C6-4DF3-B0AD-1EB74F24A0E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4510" b="78431" l="4667" r="48000">
                        <a14:foregroundMark x1="11833" y1="13333" x2="40500" y2="54314"/>
                        <a14:foregroundMark x1="40500" y1="54314" x2="45167" y2="72549"/>
                        <a14:foregroundMark x1="46500" y1="7255" x2="18667" y2="6275"/>
                        <a14:foregroundMark x1="18667" y1="6275" x2="6333" y2="8235"/>
                        <a14:foregroundMark x1="6333" y1="8235" x2="3833" y2="68431"/>
                        <a14:foregroundMark x1="3833" y1="68431" x2="14167" y2="76471"/>
                        <a14:foregroundMark x1="14167" y1="76471" x2="40833" y2="77843"/>
                        <a14:foregroundMark x1="40833" y1="77843" x2="48000" y2="49608"/>
                        <a14:foregroundMark x1="48000" y1="49608" x2="46000" y2="8235"/>
                        <a14:foregroundMark x1="40667" y1="5098" x2="23833" y2="4510"/>
                        <a14:foregroundMark x1="4333" y1="76863" x2="16833" y2="77451"/>
                        <a14:foregroundMark x1="16833" y1="77451" x2="45000" y2="75686"/>
                        <a14:foregroundMark x1="10500" y1="78431" x2="17667" y2="77451"/>
                      </a14:backgroundRemoval>
                    </a14:imgEffect>
                  </a14:imgLayer>
                </a14:imgProps>
              </a:ext>
              <a:ext uri="{28A0092B-C50C-407E-A947-70E740481C1C}">
                <a14:useLocalDpi xmlns:a14="http://schemas.microsoft.com/office/drawing/2010/main" val="0"/>
              </a:ext>
            </a:extLst>
          </a:blip>
          <a:srcRect r="50396" b="17669"/>
          <a:stretch/>
        </p:blipFill>
        <p:spPr>
          <a:xfrm>
            <a:off x="188108" y="1708010"/>
            <a:ext cx="2439716" cy="3441979"/>
          </a:xfrm>
          <a:prstGeom prst="rect">
            <a:avLst/>
          </a:prstGeom>
        </p:spPr>
      </p:pic>
      <p:sp>
        <p:nvSpPr>
          <p:cNvPr id="6" name="CustomShape 1">
            <a:extLst>
              <a:ext uri="{FF2B5EF4-FFF2-40B4-BE49-F238E27FC236}">
                <a16:creationId xmlns:a16="http://schemas.microsoft.com/office/drawing/2014/main" id="{82B572BB-1029-4E30-B7C9-1D200FAEB91D}"/>
              </a:ext>
            </a:extLst>
          </p:cNvPr>
          <p:cNvSpPr/>
          <p:nvPr/>
        </p:nvSpPr>
        <p:spPr>
          <a:xfrm>
            <a:off x="2875176" y="1565003"/>
            <a:ext cx="6193410" cy="3727992"/>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Solid state drives are fundamentally different than traditional hard disks</a:t>
            </a: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NAND-based storage does not suffer from physical wear</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TRIM command clears unallocated blocks</a:t>
            </a:r>
          </a:p>
          <a:p>
            <a:endParaRPr lang="en-US" sz="20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2000" b="1" dirty="0">
                <a:solidFill>
                  <a:srgbClr val="000000"/>
                </a:solidFill>
                <a:latin typeface="Courier New" panose="02070309020205020404" pitchFamily="49" charset="0"/>
                <a:cs typeface="Courier New" panose="02070309020205020404" pitchFamily="49" charset="0"/>
              </a:rPr>
              <a:t>SSDs are usually configured with Self-Monitoring, Analysis, and Reporting Technology (SMART)</a:t>
            </a:r>
          </a:p>
        </p:txBody>
      </p:sp>
    </p:spTree>
    <p:extLst>
      <p:ext uri="{BB962C8B-B14F-4D97-AF65-F5344CB8AC3E}">
        <p14:creationId xmlns:p14="http://schemas.microsoft.com/office/powerpoint/2010/main" val="301857247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erson, indoor, wall, holding&#10;&#10;Description automatically generated">
            <a:extLst>
              <a:ext uri="{FF2B5EF4-FFF2-40B4-BE49-F238E27FC236}">
                <a16:creationId xmlns:a16="http://schemas.microsoft.com/office/drawing/2014/main" id="{1FE481DB-F3C4-4BCF-9937-4CFBB40617F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5072" t="9034" r="36377" b="12898"/>
          <a:stretch/>
        </p:blipFill>
        <p:spPr>
          <a:xfrm rot="5400000">
            <a:off x="6318176" y="1154888"/>
            <a:ext cx="686149" cy="4698374"/>
          </a:xfrm>
          <a:prstGeom prst="rect">
            <a:avLst/>
          </a:prstGeom>
        </p:spPr>
      </p:pic>
      <p:sp>
        <p:nvSpPr>
          <p:cNvPr id="11" name="Rectangle 10">
            <a:extLst>
              <a:ext uri="{FF2B5EF4-FFF2-40B4-BE49-F238E27FC236}">
                <a16:creationId xmlns:a16="http://schemas.microsoft.com/office/drawing/2014/main" id="{1FDF5B93-F776-4EFA-BF53-355ED7B33BB7}"/>
              </a:ext>
            </a:extLst>
          </p:cNvPr>
          <p:cNvSpPr/>
          <p:nvPr/>
        </p:nvSpPr>
        <p:spPr>
          <a:xfrm>
            <a:off x="4631538" y="3863900"/>
            <a:ext cx="2440092" cy="523220"/>
          </a:xfrm>
          <a:prstGeom prst="rect">
            <a:avLst/>
          </a:prstGeom>
        </p:spPr>
        <p:txBody>
          <a:bodyPr wrap="none">
            <a:spAutoFit/>
          </a:bodyPr>
          <a:lstStyle/>
          <a:p>
            <a:pPr algn="ctr"/>
            <a:r>
              <a:rPr lang="en-US" sz="1400" b="1" dirty="0">
                <a:solidFill>
                  <a:srgbClr val="FF0000"/>
                </a:solidFill>
                <a:latin typeface="Courier New" panose="02070309020205020404" pitchFamily="49" charset="0"/>
                <a:cs typeface="Courier New" panose="02070309020205020404" pitchFamily="49" charset="0"/>
              </a:rPr>
              <a:t>Serial Advanced</a:t>
            </a:r>
          </a:p>
          <a:p>
            <a:pPr algn="ctr"/>
            <a:r>
              <a:rPr lang="en-US" sz="1400" b="1" dirty="0">
                <a:solidFill>
                  <a:srgbClr val="FF0000"/>
                </a:solidFill>
                <a:latin typeface="Courier New" panose="02070309020205020404" pitchFamily="49" charset="0"/>
                <a:cs typeface="Courier New" panose="02070309020205020404" pitchFamily="49" charset="0"/>
              </a:rPr>
              <a:t>Technology Attachment</a:t>
            </a:r>
          </a:p>
        </p:txBody>
      </p:sp>
      <p:sp>
        <p:nvSpPr>
          <p:cNvPr id="12" name="Rectangle 11">
            <a:extLst>
              <a:ext uri="{FF2B5EF4-FFF2-40B4-BE49-F238E27FC236}">
                <a16:creationId xmlns:a16="http://schemas.microsoft.com/office/drawing/2014/main" id="{61587FC1-8F30-4C3C-9FBA-659DF6D704CB}"/>
              </a:ext>
            </a:extLst>
          </p:cNvPr>
          <p:cNvSpPr/>
          <p:nvPr/>
        </p:nvSpPr>
        <p:spPr>
          <a:xfrm>
            <a:off x="5056453" y="3429000"/>
            <a:ext cx="1590262" cy="31638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734321-63E7-4648-BD5A-B04D85013D5D}"/>
              </a:ext>
            </a:extLst>
          </p:cNvPr>
          <p:cNvSpPr/>
          <p:nvPr/>
        </p:nvSpPr>
        <p:spPr>
          <a:xfrm>
            <a:off x="6706963" y="3432753"/>
            <a:ext cx="754760" cy="316382"/>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5" name="Rectangle 14">
            <a:extLst>
              <a:ext uri="{FF2B5EF4-FFF2-40B4-BE49-F238E27FC236}">
                <a16:creationId xmlns:a16="http://schemas.microsoft.com/office/drawing/2014/main" id="{6B4B3580-8B54-4421-B17F-8CF6F69278C3}"/>
              </a:ext>
            </a:extLst>
          </p:cNvPr>
          <p:cNvSpPr/>
          <p:nvPr/>
        </p:nvSpPr>
        <p:spPr>
          <a:xfrm>
            <a:off x="6455004" y="3128966"/>
            <a:ext cx="1258678" cy="307777"/>
          </a:xfrm>
          <a:prstGeom prst="rect">
            <a:avLst/>
          </a:prstGeom>
        </p:spPr>
        <p:txBody>
          <a:bodyPr wrap="none">
            <a:spAutoFit/>
          </a:bodyPr>
          <a:lstStyle/>
          <a:p>
            <a:r>
              <a:rPr lang="en-US" sz="1400" b="1" dirty="0">
                <a:solidFill>
                  <a:srgbClr val="0070C0"/>
                </a:solidFill>
                <a:latin typeface="Courier New" panose="02070309020205020404" pitchFamily="49" charset="0"/>
                <a:cs typeface="Courier New" panose="02070309020205020404" pitchFamily="49" charset="0"/>
              </a:rPr>
              <a:t>SATA Power</a:t>
            </a:r>
          </a:p>
        </p:txBody>
      </p:sp>
      <p:pic>
        <p:nvPicPr>
          <p:cNvPr id="13" name="Picture 12" descr="A close up of a device&#10;&#10;Description automatically generated">
            <a:extLst>
              <a:ext uri="{FF2B5EF4-FFF2-40B4-BE49-F238E27FC236}">
                <a16:creationId xmlns:a16="http://schemas.microsoft.com/office/drawing/2014/main" id="{D6E664FF-F76A-43A9-AB20-11EB2C95BF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402" t="13494" r="4352" b="14074"/>
          <a:stretch/>
        </p:blipFill>
        <p:spPr>
          <a:xfrm>
            <a:off x="215533" y="2196536"/>
            <a:ext cx="3913408" cy="2464927"/>
          </a:xfrm>
          <a:prstGeom prst="rect">
            <a:avLst/>
          </a:prstGeom>
        </p:spPr>
      </p:pic>
      <p:sp>
        <p:nvSpPr>
          <p:cNvPr id="9" name="CustomShape 2">
            <a:extLst>
              <a:ext uri="{FF2B5EF4-FFF2-40B4-BE49-F238E27FC236}">
                <a16:creationId xmlns:a16="http://schemas.microsoft.com/office/drawing/2014/main" id="{C21185D5-42C2-4B50-A8FC-302C059BE728}"/>
              </a:ext>
            </a:extLst>
          </p:cNvPr>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Solid State Drive Connectors</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200082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SAS vs. SATA</a:t>
            </a:r>
            <a:endParaRPr lang="en-US" sz="2800" dirty="0">
              <a:latin typeface="Courier New" panose="02070309020205020404" pitchFamily="49" charset="0"/>
              <a:cs typeface="Courier New" panose="02070309020205020404" pitchFamily="49" charset="0"/>
            </a:endParaRPr>
          </a:p>
        </p:txBody>
      </p:sp>
      <p:pic>
        <p:nvPicPr>
          <p:cNvPr id="3" name="Picture 2" descr="A circuit board&#10;&#10;Description automatically generated">
            <a:extLst>
              <a:ext uri="{FF2B5EF4-FFF2-40B4-BE49-F238E27FC236}">
                <a16:creationId xmlns:a16="http://schemas.microsoft.com/office/drawing/2014/main" id="{E78AFFEC-8CED-4C8F-97D7-E2F97E256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189" y="1254381"/>
            <a:ext cx="6270091" cy="4676530"/>
          </a:xfrm>
          <a:prstGeom prst="rect">
            <a:avLst/>
          </a:prstGeom>
        </p:spPr>
      </p:pic>
      <p:sp>
        <p:nvSpPr>
          <p:cNvPr id="4" name="Rectangle 3">
            <a:extLst>
              <a:ext uri="{FF2B5EF4-FFF2-40B4-BE49-F238E27FC236}">
                <a16:creationId xmlns:a16="http://schemas.microsoft.com/office/drawing/2014/main" id="{07146900-0496-410D-8A67-9E1A6F5D7573}"/>
              </a:ext>
            </a:extLst>
          </p:cNvPr>
          <p:cNvSpPr/>
          <p:nvPr/>
        </p:nvSpPr>
        <p:spPr>
          <a:xfrm>
            <a:off x="0" y="6539248"/>
            <a:ext cx="7445810" cy="276999"/>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https://www.quora.com/What-is-the-port-difference-between-SSD-SAS-and-SSD-SATA</a:t>
            </a:r>
          </a:p>
        </p:txBody>
      </p:sp>
      <p:sp>
        <p:nvSpPr>
          <p:cNvPr id="2" name="Rectangle 1">
            <a:extLst>
              <a:ext uri="{FF2B5EF4-FFF2-40B4-BE49-F238E27FC236}">
                <a16:creationId xmlns:a16="http://schemas.microsoft.com/office/drawing/2014/main" id="{6507D908-86F0-41CD-9DA4-690661E09F03}"/>
              </a:ext>
            </a:extLst>
          </p:cNvPr>
          <p:cNvSpPr/>
          <p:nvPr/>
        </p:nvSpPr>
        <p:spPr>
          <a:xfrm>
            <a:off x="7183035" y="1396681"/>
            <a:ext cx="1425390" cy="1754326"/>
          </a:xfrm>
          <a:prstGeom prst="rect">
            <a:avLst/>
          </a:prstGeom>
        </p:spPr>
        <p:txBody>
          <a:bodyPr wrap="none">
            <a:spAutoFit/>
          </a:bodyPr>
          <a:lstStyle/>
          <a:p>
            <a:pPr algn="ctr"/>
            <a:r>
              <a:rPr lang="en-US" b="1" dirty="0">
                <a:solidFill>
                  <a:srgbClr val="FF0000"/>
                </a:solidFill>
                <a:latin typeface="Courier New" panose="02070309020205020404" pitchFamily="49" charset="0"/>
                <a:cs typeface="Courier New" panose="02070309020205020404" pitchFamily="49" charset="0"/>
              </a:rPr>
              <a:t>Serial</a:t>
            </a:r>
          </a:p>
          <a:p>
            <a:pPr algn="ctr"/>
            <a:r>
              <a:rPr lang="en-US" b="1" dirty="0">
                <a:solidFill>
                  <a:srgbClr val="FF0000"/>
                </a:solidFill>
                <a:latin typeface="Courier New" panose="02070309020205020404" pitchFamily="49" charset="0"/>
                <a:cs typeface="Courier New" panose="02070309020205020404" pitchFamily="49" charset="0"/>
              </a:rPr>
              <a:t>Attached</a:t>
            </a:r>
          </a:p>
          <a:p>
            <a:pPr algn="ctr"/>
            <a:r>
              <a:rPr lang="en-US" b="1" dirty="0">
                <a:solidFill>
                  <a:srgbClr val="FF0000"/>
                </a:solidFill>
                <a:latin typeface="Courier New" panose="02070309020205020404" pitchFamily="49" charset="0"/>
                <a:cs typeface="Courier New" panose="02070309020205020404" pitchFamily="49" charset="0"/>
              </a:rPr>
              <a:t>Small</a:t>
            </a:r>
          </a:p>
          <a:p>
            <a:pPr algn="ctr"/>
            <a:r>
              <a:rPr lang="en-US" b="1" dirty="0">
                <a:solidFill>
                  <a:srgbClr val="FF0000"/>
                </a:solidFill>
                <a:latin typeface="Courier New" panose="02070309020205020404" pitchFamily="49" charset="0"/>
                <a:cs typeface="Courier New" panose="02070309020205020404" pitchFamily="49" charset="0"/>
              </a:rPr>
              <a:t>Computer</a:t>
            </a:r>
          </a:p>
          <a:p>
            <a:pPr algn="ctr"/>
            <a:r>
              <a:rPr lang="en-US" b="1" dirty="0">
                <a:solidFill>
                  <a:srgbClr val="FF0000"/>
                </a:solidFill>
                <a:latin typeface="Courier New" panose="02070309020205020404" pitchFamily="49" charset="0"/>
                <a:cs typeface="Courier New" panose="02070309020205020404" pitchFamily="49" charset="0"/>
              </a:rPr>
              <a:t>System</a:t>
            </a:r>
          </a:p>
          <a:p>
            <a:pPr algn="ctr"/>
            <a:r>
              <a:rPr lang="en-US" b="1" dirty="0">
                <a:solidFill>
                  <a:srgbClr val="FF0000"/>
                </a:solidFill>
                <a:latin typeface="Courier New" panose="02070309020205020404" pitchFamily="49" charset="0"/>
                <a:cs typeface="Courier New" panose="02070309020205020404" pitchFamily="49" charset="0"/>
              </a:rPr>
              <a:t>Interface</a:t>
            </a:r>
          </a:p>
        </p:txBody>
      </p:sp>
      <p:sp>
        <p:nvSpPr>
          <p:cNvPr id="5" name="Rectangle 4">
            <a:extLst>
              <a:ext uri="{FF2B5EF4-FFF2-40B4-BE49-F238E27FC236}">
                <a16:creationId xmlns:a16="http://schemas.microsoft.com/office/drawing/2014/main" id="{3043222F-5CC7-441B-83E1-98D9953BD7DD}"/>
              </a:ext>
            </a:extLst>
          </p:cNvPr>
          <p:cNvSpPr/>
          <p:nvPr/>
        </p:nvSpPr>
        <p:spPr>
          <a:xfrm>
            <a:off x="7114106" y="4126907"/>
            <a:ext cx="1563248" cy="1200329"/>
          </a:xfrm>
          <a:prstGeom prst="rect">
            <a:avLst/>
          </a:prstGeom>
        </p:spPr>
        <p:txBody>
          <a:bodyPr wrap="none">
            <a:spAutoFit/>
          </a:bodyPr>
          <a:lstStyle/>
          <a:p>
            <a:pPr algn="ctr"/>
            <a:r>
              <a:rPr lang="en-US" b="1" dirty="0">
                <a:solidFill>
                  <a:srgbClr val="FF0000"/>
                </a:solidFill>
                <a:latin typeface="Courier New" panose="02070309020205020404" pitchFamily="49" charset="0"/>
                <a:cs typeface="Courier New" panose="02070309020205020404" pitchFamily="49" charset="0"/>
              </a:rPr>
              <a:t>Serial</a:t>
            </a:r>
          </a:p>
          <a:p>
            <a:pPr algn="ctr"/>
            <a:r>
              <a:rPr lang="en-US" b="1" dirty="0">
                <a:solidFill>
                  <a:srgbClr val="FF0000"/>
                </a:solidFill>
                <a:latin typeface="Courier New" panose="02070309020205020404" pitchFamily="49" charset="0"/>
                <a:cs typeface="Courier New" panose="02070309020205020404" pitchFamily="49" charset="0"/>
              </a:rPr>
              <a:t>Advanced</a:t>
            </a:r>
          </a:p>
          <a:p>
            <a:pPr algn="ctr"/>
            <a:r>
              <a:rPr lang="en-US" b="1" dirty="0">
                <a:solidFill>
                  <a:srgbClr val="FF0000"/>
                </a:solidFill>
                <a:latin typeface="Courier New" panose="02070309020205020404" pitchFamily="49" charset="0"/>
                <a:cs typeface="Courier New" panose="02070309020205020404" pitchFamily="49" charset="0"/>
              </a:rPr>
              <a:t>Technology</a:t>
            </a:r>
          </a:p>
          <a:p>
            <a:pPr algn="ctr"/>
            <a:r>
              <a:rPr lang="en-US" b="1" dirty="0">
                <a:solidFill>
                  <a:srgbClr val="FF0000"/>
                </a:solidFill>
                <a:latin typeface="Courier New" panose="02070309020205020404" pitchFamily="49" charset="0"/>
                <a:cs typeface="Courier New" panose="02070309020205020404" pitchFamily="49" charset="0"/>
              </a:rPr>
              <a:t>Attachment</a:t>
            </a:r>
          </a:p>
        </p:txBody>
      </p:sp>
    </p:spTree>
    <p:extLst>
      <p:ext uri="{BB962C8B-B14F-4D97-AF65-F5344CB8AC3E}">
        <p14:creationId xmlns:p14="http://schemas.microsoft.com/office/powerpoint/2010/main" val="111920230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0"/>
            <a:ext cx="8140148" cy="754144"/>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Solid State Drive</a:t>
            </a:r>
          </a:p>
          <a:p>
            <a:pPr algn="ctr">
              <a:lnSpc>
                <a:spcPct val="100000"/>
              </a:lnSpc>
            </a:pPr>
            <a:r>
              <a:rPr lang="en-US" sz="2800" b="1" dirty="0">
                <a:latin typeface="Courier New" panose="02070309020205020404" pitchFamily="49" charset="0"/>
                <a:cs typeface="Courier New" panose="02070309020205020404" pitchFamily="49" charset="0"/>
              </a:rPr>
              <a:t>Forensic Considerations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50830" y="1065231"/>
            <a:ext cx="8861196" cy="4166645"/>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When conducting a forensic analysis, there are forensic considerations when dealing with non-volatile memory</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Unallocated space</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Unlike standard hard disk drives, unallocated space is usually erased with TRIM in preparation for future writes which prevents recovery of data</a:t>
            </a:r>
          </a:p>
          <a:p>
            <a:pPr lvl="2"/>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Address Mapping</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Unlike standard hard disk drives, solid state drives use dynamic addressing of logical to physical blocks </a:t>
            </a:r>
          </a:p>
        </p:txBody>
      </p:sp>
    </p:spTree>
    <p:extLst>
      <p:ext uri="{BB962C8B-B14F-4D97-AF65-F5344CB8AC3E}">
        <p14:creationId xmlns:p14="http://schemas.microsoft.com/office/powerpoint/2010/main" val="115416989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USB Flash Drives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277481" y="682890"/>
            <a:ext cx="8629476" cy="3209071"/>
          </a:xfrm>
          <a:prstGeom prst="rect">
            <a:avLst/>
          </a:prstGeom>
          <a:noFill/>
          <a:ln>
            <a:noFill/>
          </a:ln>
        </p:spPr>
        <p:txBody>
          <a:bodyPr lIns="90000" tIns="45000" rIns="90000" bIns="45000"/>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Universal Serial Bus</a:t>
            </a: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NAND or NOR technology</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USB flash drives can be formatted with most common file systems: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FAT</a:t>
            </a:r>
          </a:p>
          <a:p>
            <a:pPr marL="800100" lvl="1" indent="-342900">
              <a:buFont typeface="Wingdings" panose="05000000000000000000" pitchFamily="2" charset="2"/>
              <a:buChar char="ü"/>
            </a:pPr>
            <a:r>
              <a:rPr lang="en-US" sz="2000" b="1" dirty="0" err="1">
                <a:solidFill>
                  <a:srgbClr val="000000"/>
                </a:solidFill>
                <a:latin typeface="Courier New" panose="02070309020205020404" pitchFamily="49" charset="0"/>
                <a:cs typeface="Courier New" panose="02070309020205020404" pitchFamily="49" charset="0"/>
              </a:rPr>
              <a:t>exFAT</a:t>
            </a:r>
            <a:r>
              <a:rPr lang="en-US" sz="2000" b="1" dirty="0">
                <a:solidFill>
                  <a:srgbClr val="000000"/>
                </a:solidFill>
                <a:latin typeface="Courier New" panose="02070309020205020404" pitchFamily="49" charset="0"/>
                <a:cs typeface="Courier New" panose="02070309020205020404" pitchFamily="49" charset="0"/>
              </a:rPr>
              <a:t> </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NTFS</a:t>
            </a:r>
          </a:p>
          <a:p>
            <a:pPr marL="800100" lvl="1" indent="-342900">
              <a:buFont typeface="Wingdings" panose="05000000000000000000" pitchFamily="2" charset="2"/>
              <a:buChar char="ü"/>
            </a:pPr>
            <a:r>
              <a:rPr lang="en-US" sz="2000" b="1" dirty="0" err="1">
                <a:solidFill>
                  <a:srgbClr val="000000"/>
                </a:solidFill>
                <a:latin typeface="Courier New" panose="02070309020205020404" pitchFamily="49" charset="0"/>
                <a:cs typeface="Courier New" panose="02070309020205020404" pitchFamily="49" charset="0"/>
              </a:rPr>
              <a:t>extX</a:t>
            </a:r>
            <a:endParaRPr lang="en-US" sz="2000" b="1" dirty="0">
              <a:solidFill>
                <a:srgbClr val="000000"/>
              </a:solidFill>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F7FCD329-380C-4F03-873C-68A8C161AC11}"/>
              </a:ext>
            </a:extLst>
          </p:cNvPr>
          <p:cNvPicPr>
            <a:picLocks noChangeAspect="1"/>
          </p:cNvPicPr>
          <p:nvPr/>
        </p:nvPicPr>
        <p:blipFill>
          <a:blip r:embed="rId2"/>
          <a:stretch>
            <a:fillRect/>
          </a:stretch>
        </p:blipFill>
        <p:spPr>
          <a:xfrm>
            <a:off x="2191922" y="3891961"/>
            <a:ext cx="4760156" cy="2660838"/>
          </a:xfrm>
          <a:prstGeom prst="rect">
            <a:avLst/>
          </a:prstGeom>
        </p:spPr>
      </p:pic>
      <p:sp>
        <p:nvSpPr>
          <p:cNvPr id="3" name="Rectangle 2">
            <a:extLst>
              <a:ext uri="{FF2B5EF4-FFF2-40B4-BE49-F238E27FC236}">
                <a16:creationId xmlns:a16="http://schemas.microsoft.com/office/drawing/2014/main" id="{5A0F3FD9-0C5C-4F7E-B0F7-27FAA1D8BC81}"/>
              </a:ext>
            </a:extLst>
          </p:cNvPr>
          <p:cNvSpPr/>
          <p:nvPr/>
        </p:nvSpPr>
        <p:spPr>
          <a:xfrm>
            <a:off x="9939" y="6589644"/>
            <a:ext cx="7732643" cy="246221"/>
          </a:xfrm>
          <a:prstGeom prst="rect">
            <a:avLst/>
          </a:prstGeom>
        </p:spPr>
        <p:txBody>
          <a:bodyPr wrap="square">
            <a:spAutoFit/>
          </a:bodyPr>
          <a:lstStyle/>
          <a:p>
            <a:r>
              <a:rPr lang="en-US" sz="1000" b="1" dirty="0">
                <a:latin typeface="Courier New" panose="02070309020205020404" pitchFamily="49" charset="0"/>
                <a:cs typeface="Courier New" panose="02070309020205020404" pitchFamily="49" charset="0"/>
              </a:rPr>
              <a:t>https://www.slideshare.net/xabean/controlling-usb-flash-drive-controllers-expose-of-hidden-features</a:t>
            </a:r>
          </a:p>
        </p:txBody>
      </p:sp>
    </p:spTree>
    <p:extLst>
      <p:ext uri="{BB962C8B-B14F-4D97-AF65-F5344CB8AC3E}">
        <p14:creationId xmlns:p14="http://schemas.microsoft.com/office/powerpoint/2010/main" val="9555254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USB SCSI Protocols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248477" y="701375"/>
            <a:ext cx="8791827" cy="3380431"/>
          </a:xfrm>
          <a:prstGeom prst="rect">
            <a:avLst/>
          </a:prstGeom>
          <a:noFill/>
          <a:ln>
            <a:noFill/>
          </a:ln>
        </p:spPr>
        <p:txBody>
          <a:bodyPr lIns="90000" tIns="45000" rIns="90000" bIns="45000" anchor="t"/>
          <a:lstStyle/>
          <a:p>
            <a:pPr>
              <a:lnSpc>
                <a:spcPct val="100000"/>
              </a:lnSpc>
              <a:buFont typeface="Wingdings" charset="2"/>
              <a:buChar char=""/>
            </a:pPr>
            <a:r>
              <a:rPr lang="en-US" sz="1700" b="1" dirty="0">
                <a:solidFill>
                  <a:srgbClr val="000000"/>
                </a:solidFill>
                <a:latin typeface="Courier New" panose="02070309020205020404" pitchFamily="49" charset="0"/>
                <a:cs typeface="Courier New" panose="02070309020205020404" pitchFamily="49" charset="0"/>
              </a:rPr>
              <a:t> USB accesses storage devices with two modes:</a:t>
            </a:r>
          </a:p>
          <a:p>
            <a:pPr marL="800100" lvl="1" indent="-342900">
              <a:buFont typeface="Wingdings" panose="05000000000000000000" pitchFamily="2" charset="2"/>
              <a:buChar char="ü"/>
            </a:pPr>
            <a:r>
              <a:rPr lang="en-US" sz="1700" b="1" dirty="0">
                <a:solidFill>
                  <a:srgbClr val="000000"/>
                </a:solidFill>
                <a:latin typeface="Courier New" panose="02070309020205020404" pitchFamily="49" charset="0"/>
                <a:cs typeface="Courier New" panose="02070309020205020404" pitchFamily="49" charset="0"/>
              </a:rPr>
              <a:t>Bulk Only Transport (BOT) mode</a:t>
            </a:r>
          </a:p>
          <a:p>
            <a:pPr marL="1257300" lvl="2" indent="-34290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Legacy, lower performance mode</a:t>
            </a:r>
          </a:p>
          <a:p>
            <a:pPr lvl="2"/>
            <a:endParaRPr lang="en-US" sz="17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1700" b="1" dirty="0">
                <a:solidFill>
                  <a:srgbClr val="000000"/>
                </a:solidFill>
                <a:latin typeface="Courier New" panose="02070309020205020404" pitchFamily="49" charset="0"/>
                <a:cs typeface="Courier New" panose="02070309020205020404" pitchFamily="49" charset="0"/>
              </a:rPr>
              <a:t>USB Attached SCSI Protocol (UASP) mode</a:t>
            </a:r>
          </a:p>
          <a:p>
            <a:pPr marL="1257300" lvl="2" indent="-34290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UAS Protocol</a:t>
            </a:r>
          </a:p>
          <a:p>
            <a:pPr marL="1257300" lvl="2" indent="-34290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Higher performance over BOT mode and improves:</a:t>
            </a:r>
          </a:p>
          <a:p>
            <a:pPr marL="1714500" lvl="3" indent="-342900">
              <a:buFont typeface="Arial" panose="020B0604020202020204" pitchFamily="34" charset="0"/>
              <a:buChar char="•"/>
            </a:pPr>
            <a:r>
              <a:rPr lang="en-US" sz="1700" b="1" dirty="0">
                <a:solidFill>
                  <a:srgbClr val="000000"/>
                </a:solidFill>
                <a:latin typeface="Courier New" panose="02070309020205020404" pitchFamily="49" charset="0"/>
                <a:cs typeface="Courier New" panose="02070309020205020404" pitchFamily="49" charset="0"/>
              </a:rPr>
              <a:t>Asynchronous Processing</a:t>
            </a:r>
          </a:p>
          <a:p>
            <a:pPr marL="1714500" lvl="3" indent="-342900">
              <a:buFont typeface="Arial" panose="020B0604020202020204" pitchFamily="34" charset="0"/>
              <a:buChar char="•"/>
            </a:pPr>
            <a:r>
              <a:rPr lang="en-US" sz="1700" b="1" dirty="0">
                <a:solidFill>
                  <a:srgbClr val="000000"/>
                </a:solidFill>
                <a:latin typeface="Courier New" panose="02070309020205020404" pitchFamily="49" charset="0"/>
                <a:cs typeface="Courier New" panose="02070309020205020404" pitchFamily="49" charset="0"/>
              </a:rPr>
              <a:t>Improved Task Control</a:t>
            </a:r>
          </a:p>
          <a:p>
            <a:pPr marL="1257300" lvl="2" indent="-34290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Also known as:</a:t>
            </a:r>
          </a:p>
          <a:p>
            <a:pPr marL="1714500" lvl="3" indent="-342900">
              <a:buFont typeface="Arial" panose="020B0604020202020204" pitchFamily="34" charset="0"/>
              <a:buChar char="•"/>
            </a:pPr>
            <a:r>
              <a:rPr lang="en-US" sz="1700" b="1" dirty="0">
                <a:solidFill>
                  <a:srgbClr val="000000"/>
                </a:solidFill>
                <a:latin typeface="Courier New" panose="02070309020205020404" pitchFamily="49" charset="0"/>
                <a:cs typeface="Courier New" panose="02070309020205020404" pitchFamily="49" charset="0"/>
              </a:rPr>
              <a:t>USB3 Boost</a:t>
            </a:r>
          </a:p>
          <a:p>
            <a:pPr marL="1714500" lvl="3" indent="-342900">
              <a:buFont typeface="Arial" panose="020B0604020202020204" pitchFamily="34" charset="0"/>
              <a:buChar char="•"/>
            </a:pPr>
            <a:r>
              <a:rPr lang="en-US" sz="1700" b="1" dirty="0">
                <a:solidFill>
                  <a:srgbClr val="000000"/>
                </a:solidFill>
                <a:latin typeface="Courier New" panose="02070309020205020404" pitchFamily="49" charset="0"/>
                <a:cs typeface="Courier New" panose="02070309020205020404" pitchFamily="49" charset="0"/>
              </a:rPr>
              <a:t>USB3 Turbo</a:t>
            </a:r>
          </a:p>
          <a:p>
            <a:pPr marL="1714500" lvl="3" indent="-342900">
              <a:buFont typeface="Arial" panose="020B0604020202020204" pitchFamily="34" charset="0"/>
              <a:buChar char="•"/>
            </a:pPr>
            <a:r>
              <a:rPr lang="en-US" sz="1700" b="1" dirty="0">
                <a:solidFill>
                  <a:srgbClr val="000000"/>
                </a:solidFill>
                <a:latin typeface="Courier New" panose="02070309020205020404" pitchFamily="49" charset="0"/>
                <a:cs typeface="Courier New" panose="02070309020205020404" pitchFamily="49" charset="0"/>
              </a:rPr>
              <a:t>USB3 Extreme</a:t>
            </a:r>
          </a:p>
        </p:txBody>
      </p:sp>
      <p:sp>
        <p:nvSpPr>
          <p:cNvPr id="2" name="Rectangle 1">
            <a:extLst>
              <a:ext uri="{FF2B5EF4-FFF2-40B4-BE49-F238E27FC236}">
                <a16:creationId xmlns:a16="http://schemas.microsoft.com/office/drawing/2014/main" id="{54CFFB90-065A-4BC1-9F2C-735DC5282A56}"/>
              </a:ext>
            </a:extLst>
          </p:cNvPr>
          <p:cNvSpPr/>
          <p:nvPr/>
        </p:nvSpPr>
        <p:spPr>
          <a:xfrm>
            <a:off x="0" y="6540219"/>
            <a:ext cx="3624710" cy="276999"/>
          </a:xfrm>
          <a:prstGeom prst="rect">
            <a:avLst/>
          </a:prstGeom>
        </p:spPr>
        <p:txBody>
          <a:bodyPr wrap="none">
            <a:spAutoFit/>
          </a:bodyPr>
          <a:lstStyle/>
          <a:p>
            <a:r>
              <a:rPr lang="en-US" sz="1200" b="1" dirty="0">
                <a:latin typeface="Courier New" panose="02070309020205020404" pitchFamily="49" charset="0"/>
                <a:cs typeface="Courier New" panose="02070309020205020404" pitchFamily="49" charset="0"/>
              </a:rPr>
              <a:t>https://slideplayer.com/slide/5806013</a:t>
            </a:r>
          </a:p>
        </p:txBody>
      </p:sp>
      <p:pic>
        <p:nvPicPr>
          <p:cNvPr id="3" name="Picture 2">
            <a:extLst>
              <a:ext uri="{FF2B5EF4-FFF2-40B4-BE49-F238E27FC236}">
                <a16:creationId xmlns:a16="http://schemas.microsoft.com/office/drawing/2014/main" id="{B31CC20B-E472-41F7-8A69-40415C5A601F}"/>
              </a:ext>
            </a:extLst>
          </p:cNvPr>
          <p:cNvPicPr>
            <a:picLocks noChangeAspect="1"/>
          </p:cNvPicPr>
          <p:nvPr/>
        </p:nvPicPr>
        <p:blipFill>
          <a:blip r:embed="rId2"/>
          <a:stretch>
            <a:fillRect/>
          </a:stretch>
        </p:blipFill>
        <p:spPr>
          <a:xfrm>
            <a:off x="1434980" y="4223420"/>
            <a:ext cx="6274041" cy="2203465"/>
          </a:xfrm>
          <a:prstGeom prst="rect">
            <a:avLst/>
          </a:prstGeom>
          <a:ln>
            <a:solidFill>
              <a:schemeClr val="tx1"/>
            </a:solidFill>
          </a:ln>
        </p:spPr>
      </p:pic>
    </p:spTree>
    <p:extLst>
      <p:ext uri="{BB962C8B-B14F-4D97-AF65-F5344CB8AC3E}">
        <p14:creationId xmlns:p14="http://schemas.microsoft.com/office/powerpoint/2010/main" val="21852227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USB Flash Drive Connectors</a:t>
            </a:r>
            <a:endParaRPr lang="en-US" sz="2800" dirty="0">
              <a:latin typeface="Courier New" panose="02070309020205020404" pitchFamily="49" charset="0"/>
              <a:cs typeface="Courier New" panose="02070309020205020404" pitchFamily="49" charset="0"/>
            </a:endParaRPr>
          </a:p>
        </p:txBody>
      </p:sp>
      <p:pic>
        <p:nvPicPr>
          <p:cNvPr id="3" name="Picture 2" descr="A screenshot of a cell phone&#10;&#10;Description automatically generated">
            <a:extLst>
              <a:ext uri="{FF2B5EF4-FFF2-40B4-BE49-F238E27FC236}">
                <a16:creationId xmlns:a16="http://schemas.microsoft.com/office/drawing/2014/main" id="{F47C6BDD-2660-4D43-9B22-E08057B6A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468" y="809042"/>
            <a:ext cx="5709064" cy="5507051"/>
          </a:xfrm>
          <a:prstGeom prst="rect">
            <a:avLst/>
          </a:prstGeom>
          <a:ln>
            <a:solidFill>
              <a:schemeClr val="tx1"/>
            </a:solidFill>
          </a:ln>
        </p:spPr>
      </p:pic>
      <p:sp>
        <p:nvSpPr>
          <p:cNvPr id="4" name="Rectangle 3">
            <a:extLst>
              <a:ext uri="{FF2B5EF4-FFF2-40B4-BE49-F238E27FC236}">
                <a16:creationId xmlns:a16="http://schemas.microsoft.com/office/drawing/2014/main" id="{BDD828DB-A954-4553-B6DC-1DE5521785EA}"/>
              </a:ext>
            </a:extLst>
          </p:cNvPr>
          <p:cNvSpPr/>
          <p:nvPr/>
        </p:nvSpPr>
        <p:spPr>
          <a:xfrm>
            <a:off x="0" y="6571574"/>
            <a:ext cx="4572000" cy="276999"/>
          </a:xfrm>
          <a:prstGeom prst="rect">
            <a:avLst/>
          </a:prstGeom>
        </p:spPr>
        <p:txBody>
          <a:bodyPr>
            <a:spAutoFit/>
          </a:bodyPr>
          <a:lstStyle/>
          <a:p>
            <a:r>
              <a:rPr lang="en-US" sz="1200" b="1" dirty="0">
                <a:latin typeface="Courier New" panose="02070309020205020404" pitchFamily="49" charset="0"/>
                <a:cs typeface="Courier New" panose="02070309020205020404" pitchFamily="49" charset="0"/>
              </a:rPr>
              <a:t>http://www.l-com.com/content/USB-Tutorial.html</a:t>
            </a:r>
          </a:p>
        </p:txBody>
      </p:sp>
    </p:spTree>
    <p:extLst>
      <p:ext uri="{BB962C8B-B14F-4D97-AF65-F5344CB8AC3E}">
        <p14:creationId xmlns:p14="http://schemas.microsoft.com/office/powerpoint/2010/main" val="34466022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01926" y="97344"/>
            <a:ext cx="8140148" cy="72278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USB Flash Drive</a:t>
            </a:r>
          </a:p>
          <a:p>
            <a:pPr algn="ctr">
              <a:lnSpc>
                <a:spcPct val="100000"/>
              </a:lnSpc>
            </a:pPr>
            <a:r>
              <a:rPr lang="en-US" sz="2800" b="1" dirty="0">
                <a:latin typeface="Courier New" panose="02070309020205020404" pitchFamily="49" charset="0"/>
                <a:cs typeface="Courier New" panose="02070309020205020404" pitchFamily="49" charset="0"/>
              </a:rPr>
              <a:t>Forensic Considerations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22549" y="1187779"/>
            <a:ext cx="8917757" cy="4392889"/>
          </a:xfrm>
          <a:prstGeom prst="rect">
            <a:avLst/>
          </a:prstGeom>
          <a:noFill/>
          <a:ln>
            <a:noFill/>
          </a:ln>
        </p:spPr>
        <p:txBody>
          <a:bodyPr lIns="90000" tIns="45000" rIns="90000" bIns="45000"/>
          <a:lstStyle/>
          <a:p>
            <a:pPr>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Flash drives can be configured with any filesystem depending on application</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FAT</a:t>
            </a:r>
          </a:p>
          <a:p>
            <a:pPr marL="800100" lvl="1" indent="-342900">
              <a:buFont typeface="Wingdings" panose="05000000000000000000" pitchFamily="2" charset="2"/>
              <a:buChar char="ü"/>
            </a:pPr>
            <a:r>
              <a:rPr lang="en-US" sz="2000" b="1" dirty="0" err="1">
                <a:solidFill>
                  <a:srgbClr val="000000"/>
                </a:solidFill>
                <a:latin typeface="Courier New" panose="02070309020205020404" pitchFamily="49" charset="0"/>
                <a:cs typeface="Courier New" panose="02070309020205020404" pitchFamily="49" charset="0"/>
              </a:rPr>
              <a:t>exFAT</a:t>
            </a:r>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NTFS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HFS</a:t>
            </a:r>
          </a:p>
          <a:p>
            <a:pPr marL="800100" lvl="1" indent="-342900">
              <a:buFont typeface="Wingdings" panose="05000000000000000000" pitchFamily="2" charset="2"/>
              <a:buChar char="ü"/>
            </a:pPr>
            <a:r>
              <a:rPr lang="en-US" sz="2000" b="1" dirty="0" err="1">
                <a:solidFill>
                  <a:srgbClr val="000000"/>
                </a:solidFill>
                <a:latin typeface="Courier New" panose="02070309020205020404" pitchFamily="49" charset="0"/>
                <a:cs typeface="Courier New" panose="02070309020205020404" pitchFamily="49" charset="0"/>
              </a:rPr>
              <a:t>extX</a:t>
            </a:r>
            <a:endParaRPr lang="en-US" sz="2000" b="1" dirty="0">
              <a:solidFill>
                <a:srgbClr val="000000"/>
              </a:solidFill>
              <a:latin typeface="Courier New" panose="02070309020205020404" pitchFamily="49" charset="0"/>
              <a:cs typeface="Courier New" panose="02070309020205020404" pitchFamily="49" charset="0"/>
            </a:endParaRPr>
          </a:p>
          <a:p>
            <a:pPr lvl="1"/>
            <a:endParaRPr lang="en-US" sz="2000" b="1" dirty="0">
              <a:solidFill>
                <a:srgbClr val="000000"/>
              </a:solidFill>
              <a:latin typeface="Courier New" panose="02070309020205020404" pitchFamily="49" charset="0"/>
              <a:cs typeface="Courier New" panose="02070309020205020404" pitchFamily="49" charset="0"/>
            </a:endParaRPr>
          </a:p>
          <a:p>
            <a:pPr>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Potential hiding techniques will be dependent on file system used</a:t>
            </a:r>
          </a:p>
          <a:p>
            <a:endParaRPr lang="en-US" sz="2000" b="1" dirty="0">
              <a:solidFill>
                <a:srgbClr val="000000"/>
              </a:solidFill>
              <a:latin typeface="Courier New" panose="02070309020205020404" pitchFamily="49" charset="0"/>
              <a:cs typeface="Courier New" panose="02070309020205020404" pitchFamily="49" charset="0"/>
            </a:endParaRPr>
          </a:p>
          <a:p>
            <a:pPr>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USB flash drives are coded with: </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Vendor ID (VID)</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Product ID (PID)</a:t>
            </a:r>
          </a:p>
          <a:p>
            <a:pPr marL="342900" indent="-342900">
              <a:buFont typeface="Wingdings" panose="05000000000000000000" pitchFamily="2" charset="2"/>
              <a:buChar char="Ø"/>
            </a:pPr>
            <a:endParaRPr lang="en-US" sz="2000" b="1" dirty="0">
              <a:solidFill>
                <a:srgbClr val="000000"/>
              </a:solidFill>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62BAA42E-E32D-4F05-AA3F-45B5A61EFB85}"/>
              </a:ext>
            </a:extLst>
          </p:cNvPr>
          <p:cNvSpPr/>
          <p:nvPr/>
        </p:nvSpPr>
        <p:spPr>
          <a:xfrm>
            <a:off x="0" y="6581001"/>
            <a:ext cx="3159839" cy="276999"/>
          </a:xfrm>
          <a:prstGeom prst="rect">
            <a:avLst/>
          </a:prstGeom>
        </p:spPr>
        <p:txBody>
          <a:bodyPr wrap="none">
            <a:spAutoFit/>
          </a:bodyPr>
          <a:lstStyle/>
          <a:p>
            <a:r>
              <a:rPr lang="en-US" sz="1200" b="1" dirty="0">
                <a:latin typeface="Courier New" panose="02070309020205020404" pitchFamily="49" charset="0"/>
                <a:cs typeface="Courier New" panose="02070309020205020404" pitchFamily="49" charset="0"/>
              </a:rPr>
              <a:t>https://usb-ids.gowdy.us/read/UD</a:t>
            </a:r>
          </a:p>
        </p:txBody>
      </p:sp>
    </p:spTree>
    <p:extLst>
      <p:ext uri="{BB962C8B-B14F-4D97-AF65-F5344CB8AC3E}">
        <p14:creationId xmlns:p14="http://schemas.microsoft.com/office/powerpoint/2010/main" val="6746307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Removable Memory Card Types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295863" y="716437"/>
            <a:ext cx="8629476" cy="5363852"/>
          </a:xfrm>
          <a:prstGeom prst="rect">
            <a:avLst/>
          </a:prstGeom>
          <a:noFill/>
          <a:ln>
            <a:noFill/>
          </a:ln>
        </p:spPr>
        <p:txBody>
          <a:bodyPr lIns="90000" tIns="45000" rIns="90000" bIns="45000"/>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Removable memory cards are used extensively in numerous applications and have </a:t>
            </a:r>
            <a:r>
              <a:rPr lang="en-US" b="1" dirty="0">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multiple formats</a:t>
            </a:r>
            <a:endParaRPr lang="en-US" b="1" dirty="0">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b="1" dirty="0" err="1">
                <a:solidFill>
                  <a:srgbClr val="000000"/>
                </a:solidFill>
                <a:latin typeface="Courier New" panose="02070309020205020404" pitchFamily="49" charset="0"/>
                <a:cs typeface="Courier New" panose="02070309020205020404" pitchFamily="49" charset="0"/>
              </a:rPr>
              <a:t>xD</a:t>
            </a:r>
            <a:endParaRPr lang="en-US" b="1" dirty="0">
              <a:solidFill>
                <a:srgbClr val="000000"/>
              </a:solidFill>
              <a:latin typeface="Courier New" panose="02070309020205020404" pitchFamily="49" charset="0"/>
              <a:cs typeface="Courier New" panose="02070309020205020404" pitchFamily="49" charset="0"/>
            </a:endParaRPr>
          </a:p>
          <a:p>
            <a:pPr marL="1257300" lvl="2" indent="-34290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Extreme Digital</a:t>
            </a:r>
          </a:p>
          <a:p>
            <a:pPr marL="1257300" lvl="2" indent="-34290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Digital Photo Applications</a:t>
            </a:r>
          </a:p>
          <a:p>
            <a:pPr lvl="1"/>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MMC / SD </a:t>
            </a:r>
          </a:p>
          <a:p>
            <a:pPr marL="1257300" lvl="2" indent="-342900">
              <a:buFont typeface="Courier New" panose="02070309020205020404" pitchFamily="49" charset="0"/>
              <a:buChar char="o"/>
            </a:pPr>
            <a:r>
              <a:rPr lang="en-US" b="1" dirty="0" err="1">
                <a:solidFill>
                  <a:srgbClr val="000000"/>
                </a:solidFill>
                <a:latin typeface="Courier New" panose="02070309020205020404" pitchFamily="49" charset="0"/>
                <a:cs typeface="Courier New" panose="02070309020205020404" pitchFamily="49" charset="0"/>
              </a:rPr>
              <a:t>MultiMediaCard</a:t>
            </a:r>
            <a:r>
              <a:rPr lang="en-US" b="1" dirty="0">
                <a:solidFill>
                  <a:srgbClr val="000000"/>
                </a:solidFill>
                <a:latin typeface="Courier New" panose="02070309020205020404" pitchFamily="49" charset="0"/>
                <a:cs typeface="Courier New" panose="02070309020205020404" pitchFamily="49" charset="0"/>
              </a:rPr>
              <a:t> / Secure Digital</a:t>
            </a:r>
          </a:p>
          <a:p>
            <a:pPr marL="1257300" lvl="2" indent="-34290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General Flash Memory</a:t>
            </a:r>
          </a:p>
          <a:p>
            <a:pPr lvl="1"/>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M2 / </a:t>
            </a:r>
            <a:r>
              <a:rPr lang="el-GR" b="1" dirty="0">
                <a:solidFill>
                  <a:srgbClr val="000000"/>
                </a:solidFill>
                <a:latin typeface="Courier New" panose="02070309020205020404" pitchFamily="49" charset="0"/>
                <a:cs typeface="Courier New" panose="02070309020205020404" pitchFamily="49" charset="0"/>
              </a:rPr>
              <a:t>μ</a:t>
            </a:r>
            <a:r>
              <a:rPr lang="en-US" b="1" dirty="0">
                <a:solidFill>
                  <a:srgbClr val="000000"/>
                </a:solidFill>
                <a:latin typeface="Courier New" panose="02070309020205020404" pitchFamily="49" charset="0"/>
                <a:cs typeface="Courier New" panose="02070309020205020404" pitchFamily="49" charset="0"/>
              </a:rPr>
              <a:t>SD</a:t>
            </a:r>
          </a:p>
          <a:p>
            <a:pPr marL="1200150" lvl="2" indent="-28575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Memory Stick Micro – Micro Secure Digital</a:t>
            </a:r>
          </a:p>
          <a:p>
            <a:pPr marL="1200150" lvl="2" indent="-28575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General Flash Memory</a:t>
            </a:r>
          </a:p>
          <a:p>
            <a:pPr lvl="1"/>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PRO – Duo – Duo Pro</a:t>
            </a:r>
          </a:p>
          <a:p>
            <a:pPr marL="1257300" lvl="2" indent="-34290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Sony proprietary</a:t>
            </a:r>
          </a:p>
          <a:p>
            <a:pPr marL="1257300" lvl="2" indent="-34290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General Flash Memory</a:t>
            </a:r>
          </a:p>
          <a:p>
            <a:pPr lvl="1"/>
            <a:endParaRPr lang="en-US"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CF </a:t>
            </a:r>
          </a:p>
          <a:p>
            <a:pPr marL="1257300" lvl="2"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CompactFlash</a:t>
            </a:r>
          </a:p>
        </p:txBody>
      </p:sp>
      <p:pic>
        <p:nvPicPr>
          <p:cNvPr id="4" name="Picture 3" descr="A screenshot of a cell phone&#10;&#10;Description automatically generated">
            <a:extLst>
              <a:ext uri="{FF2B5EF4-FFF2-40B4-BE49-F238E27FC236}">
                <a16:creationId xmlns:a16="http://schemas.microsoft.com/office/drawing/2014/main" id="{1FAEA9F3-2011-4C68-AC0E-7997FF48F31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foregroundMark x1="25950" y1="27200" x2="43150" y2="35300"/>
                        <a14:foregroundMark x1="43150" y1="35300" x2="60700" y2="39450"/>
                        <a14:foregroundMark x1="47250" y1="41350" x2="47250" y2="41350"/>
                        <a14:foregroundMark x1="28550" y1="39600" x2="78650" y2="42450"/>
                        <a14:foregroundMark x1="78650" y1="42450" x2="80100" y2="42350"/>
                        <a14:foregroundMark x1="37200" y1="28450" x2="61650" y2="27800"/>
                        <a14:foregroundMark x1="61650" y1="27800" x2="67300" y2="30250"/>
                        <a14:foregroundMark x1="28550" y1="48400" x2="36950" y2="53450"/>
                        <a14:foregroundMark x1="36950" y1="53450" x2="47450" y2="53950"/>
                        <a14:foregroundMark x1="47450" y1="53950" x2="49300" y2="52250"/>
                        <a14:foregroundMark x1="36950" y1="53200" x2="43900" y2="54850"/>
                        <a14:foregroundMark x1="43900" y1="54850" x2="34500" y2="53000"/>
                        <a14:foregroundMark x1="34500" y1="53000" x2="34200" y2="61100"/>
                        <a14:foregroundMark x1="34200" y1="61100" x2="46150" y2="61750"/>
                        <a14:foregroundMark x1="46150" y1="61750" x2="70050" y2="59950"/>
                        <a14:foregroundMark x1="70050" y1="59950" x2="57400" y2="58400"/>
                        <a14:foregroundMark x1="57400" y1="58400" x2="76300" y2="60750"/>
                        <a14:foregroundMark x1="76300" y1="60750" x2="65150" y2="57850"/>
                        <a14:foregroundMark x1="65150" y1="57850" x2="69700" y2="64000"/>
                        <a14:foregroundMark x1="69700" y1="64000" x2="77250" y2="63050"/>
                        <a14:foregroundMark x1="77250" y1="63050" x2="70600" y2="55800"/>
                        <a14:foregroundMark x1="70600" y1="55800" x2="72850" y2="49100"/>
                        <a14:foregroundMark x1="72850" y1="49100" x2="67250" y2="54400"/>
                        <a14:foregroundMark x1="67250" y1="54400" x2="73250" y2="50750"/>
                        <a14:foregroundMark x1="73250" y1="50750" x2="64800" y2="50050"/>
                        <a14:foregroundMark x1="64800" y1="50050" x2="55800" y2="56550"/>
                        <a14:foregroundMark x1="55800" y1="56550" x2="68450" y2="56600"/>
                        <a14:foregroundMark x1="68450" y1="56600" x2="64550" y2="50700"/>
                        <a14:foregroundMark x1="64550" y1="50700" x2="52450" y2="53250"/>
                        <a14:foregroundMark x1="52450" y1="53250" x2="59700" y2="50450"/>
                        <a14:foregroundMark x1="59700" y1="50450" x2="55000" y2="40250"/>
                        <a14:foregroundMark x1="55000" y1="40250" x2="48200" y2="38200"/>
                        <a14:foregroundMark x1="48200" y1="38200" x2="55600" y2="37850"/>
                        <a14:foregroundMark x1="55600" y1="37850" x2="44250" y2="38600"/>
                        <a14:foregroundMark x1="44250" y1="38600" x2="47400" y2="31100"/>
                        <a14:foregroundMark x1="47400" y1="31100" x2="55750" y2="29300"/>
                        <a14:foregroundMark x1="55750" y1="29300" x2="60600" y2="30950"/>
                        <a14:foregroundMark x1="41350" y1="41900" x2="35850" y2="36550"/>
                        <a14:foregroundMark x1="35850" y1="36550" x2="36100" y2="36150"/>
                        <a14:foregroundMark x1="40250" y1="39850" x2="39950" y2="35200"/>
                        <a14:foregroundMark x1="33500" y1="56650" x2="27900" y2="51850"/>
                        <a14:foregroundMark x1="27900" y1="51850" x2="27850" y2="50600"/>
                        <a14:foregroundMark x1="42300" y1="55000" x2="43400" y2="48800"/>
                        <a14:foregroundMark x1="35150" y1="68200" x2="28550" y2="65100"/>
                        <a14:foregroundMark x1="28550" y1="65100" x2="28150" y2="64450"/>
                        <a14:foregroundMark x1="55350" y1="63650" x2="70500" y2="61050"/>
                        <a14:foregroundMark x1="70500" y1="61050" x2="70900" y2="61050"/>
                        <a14:foregroundMark x1="71300" y1="57050" x2="77500" y2="52350"/>
                        <a14:foregroundMark x1="82450" y1="63900" x2="78750" y2="58300"/>
                      </a14:backgroundRemoval>
                    </a14:imgEffect>
                  </a14:imgLayer>
                </a14:imgProps>
              </a:ext>
              <a:ext uri="{28A0092B-C50C-407E-A947-70E740481C1C}">
                <a14:useLocalDpi xmlns:a14="http://schemas.microsoft.com/office/drawing/2010/main" val="0"/>
              </a:ext>
            </a:extLst>
          </a:blip>
          <a:srcRect l="14400" t="21993" r="12474" b="23986"/>
          <a:stretch/>
        </p:blipFill>
        <p:spPr>
          <a:xfrm>
            <a:off x="7588805" y="3772322"/>
            <a:ext cx="686925" cy="507446"/>
          </a:xfrm>
          <a:prstGeom prst="rect">
            <a:avLst/>
          </a:prstGeom>
        </p:spPr>
      </p:pic>
      <p:pic>
        <p:nvPicPr>
          <p:cNvPr id="7" name="Picture 6" descr="A close up of a logo&#10;&#10;Description automatically generated">
            <a:extLst>
              <a:ext uri="{FF2B5EF4-FFF2-40B4-BE49-F238E27FC236}">
                <a16:creationId xmlns:a16="http://schemas.microsoft.com/office/drawing/2014/main" id="{C7F26DA6-BEA5-453F-9270-9E752EAB2F7C}"/>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000" b="90000" l="4571" r="98000">
                        <a14:foregroundMark x1="26000" y1="32571" x2="52571" y2="62286"/>
                        <a14:foregroundMark x1="52571" y1="62286" x2="67143" y2="70286"/>
                        <a14:foregroundMark x1="67143" y1="70286" x2="85714" y2="71714"/>
                        <a14:foregroundMark x1="85714" y1="71714" x2="87143" y2="69143"/>
                        <a14:foregroundMark x1="79714" y1="32857" x2="50857" y2="59429"/>
                        <a14:foregroundMark x1="56857" y1="29143" x2="44571" y2="20857"/>
                        <a14:foregroundMark x1="44571" y1="20857" x2="44000" y2="20571"/>
                        <a14:foregroundMark x1="83714" y1="17143" x2="15429" y2="20000"/>
                        <a14:foregroundMark x1="15429" y1="20000" x2="8000" y2="32857"/>
                        <a14:foregroundMark x1="8000" y1="32857" x2="4286" y2="47714"/>
                        <a14:foregroundMark x1="4286" y1="47714" x2="4571" y2="76857"/>
                        <a14:foregroundMark x1="4571" y1="76857" x2="69143" y2="83714"/>
                        <a14:foregroundMark x1="69143" y1="83714" x2="84571" y2="81143"/>
                        <a14:foregroundMark x1="84571" y1="81143" x2="96857" y2="70857"/>
                        <a14:foregroundMark x1="96857" y1="70857" x2="98857" y2="21429"/>
                        <a14:foregroundMark x1="98857" y1="21429" x2="81714" y2="25143"/>
                        <a14:foregroundMark x1="81714" y1="25143" x2="62571" y2="50571"/>
                        <a14:foregroundMark x1="62571" y1="50571" x2="46286" y2="62571"/>
                        <a14:foregroundMark x1="46286" y1="62571" x2="31714" y2="62857"/>
                        <a14:foregroundMark x1="31714" y1="62857" x2="29429" y2="48857"/>
                        <a14:foregroundMark x1="29429" y1="48857" x2="42000" y2="36000"/>
                        <a14:foregroundMark x1="42000" y1="36000" x2="61143" y2="36857"/>
                        <a14:foregroundMark x1="61143" y1="36857" x2="66571" y2="53429"/>
                        <a14:foregroundMark x1="66571" y1="53429" x2="42857" y2="70000"/>
                        <a14:foregroundMark x1="42857" y1="70000" x2="20571" y2="68571"/>
                        <a14:foregroundMark x1="20571" y1="68571" x2="7714" y2="62571"/>
                        <a14:foregroundMark x1="7714" y1="62571" x2="13143" y2="48857"/>
                        <a14:foregroundMark x1="13143" y1="48857" x2="32571" y2="41429"/>
                        <a14:foregroundMark x1="32571" y1="41429" x2="56286" y2="40857"/>
                        <a14:foregroundMark x1="56286" y1="40857" x2="57714" y2="59143"/>
                        <a14:foregroundMark x1="57714" y1="59143" x2="26857" y2="48571"/>
                        <a14:foregroundMark x1="26857" y1="48571" x2="38571" y2="32286"/>
                        <a14:foregroundMark x1="38571" y1="32286" x2="61429" y2="35429"/>
                        <a14:foregroundMark x1="61429" y1="35429" x2="76000" y2="45714"/>
                        <a14:foregroundMark x1="76000" y1="45714" x2="78286" y2="59143"/>
                        <a14:foregroundMark x1="93143" y1="50000" x2="90000" y2="23143"/>
                        <a14:foregroundMark x1="98000" y1="46857" x2="97714" y2="36571"/>
                        <a14:foregroundMark x1="6286" y1="30857" x2="4571" y2="14286"/>
                        <a14:foregroundMark x1="20000" y1="57429" x2="40000" y2="57143"/>
                        <a14:foregroundMark x1="40000" y1="57143" x2="69429" y2="58000"/>
                        <a14:foregroundMark x1="69429" y1="58000" x2="77429" y2="56571"/>
                        <a14:foregroundMark x1="57143" y1="56000" x2="54000" y2="48286"/>
                        <a14:foregroundMark x1="55143" y1="57714" x2="52571" y2="42286"/>
                      </a14:backgroundRemoval>
                    </a14:imgEffect>
                  </a14:imgLayer>
                </a14:imgProps>
              </a:ext>
              <a:ext uri="{28A0092B-C50C-407E-A947-70E740481C1C}">
                <a14:useLocalDpi xmlns:a14="http://schemas.microsoft.com/office/drawing/2010/main" val="0"/>
              </a:ext>
            </a:extLst>
          </a:blip>
          <a:srcRect t="7614" b="9509"/>
          <a:stretch/>
        </p:blipFill>
        <p:spPr>
          <a:xfrm>
            <a:off x="5787053" y="1439074"/>
            <a:ext cx="784828" cy="650450"/>
          </a:xfrm>
          <a:prstGeom prst="rect">
            <a:avLst/>
          </a:prstGeom>
        </p:spPr>
      </p:pic>
      <p:pic>
        <p:nvPicPr>
          <p:cNvPr id="9" name="Picture 8" descr="A black sign with white text&#10;&#10;Description automatically generated">
            <a:extLst>
              <a:ext uri="{FF2B5EF4-FFF2-40B4-BE49-F238E27FC236}">
                <a16:creationId xmlns:a16="http://schemas.microsoft.com/office/drawing/2014/main" id="{00BFF528-E820-4A7F-B0B4-F1A8967F29B5}"/>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3600" b="96800" l="10000" r="90000">
                        <a14:foregroundMark x1="19600" y1="4400" x2="68800" y2="7600"/>
                        <a14:foregroundMark x1="68800" y1="7600" x2="54000" y2="13600"/>
                        <a14:foregroundMark x1="54000" y1="13600" x2="38000" y2="12400"/>
                        <a14:foregroundMark x1="38000" y1="12400" x2="55600" y2="20400"/>
                        <a14:foregroundMark x1="55600" y1="20400" x2="72800" y2="23200"/>
                        <a14:foregroundMark x1="72800" y1="23200" x2="53600" y2="27200"/>
                        <a14:foregroundMark x1="53600" y1="27200" x2="38400" y2="26000"/>
                        <a14:foregroundMark x1="38400" y1="26000" x2="24400" y2="73200"/>
                        <a14:foregroundMark x1="24400" y1="73200" x2="33600" y2="86000"/>
                        <a14:foregroundMark x1="33600" y1="86000" x2="69600" y2="86400"/>
                        <a14:foregroundMark x1="69600" y1="86400" x2="56000" y2="94000"/>
                        <a14:foregroundMark x1="56000" y1="94000" x2="24400" y2="94800"/>
                        <a14:foregroundMark x1="24400" y1="94800" x2="18000" y2="86400"/>
                        <a14:foregroundMark x1="57600" y1="96000" x2="85200" y2="96800"/>
                        <a14:foregroundMark x1="33200" y1="83200" x2="65600" y2="81200"/>
                        <a14:foregroundMark x1="65600" y1="81200" x2="68000" y2="81600"/>
                        <a14:foregroundMark x1="55200" y1="45600" x2="74400" y2="48800"/>
                        <a14:foregroundMark x1="54800" y1="41600" x2="60400" y2="53600"/>
                        <a14:foregroundMark x1="64000" y1="42400" x2="53200" y2="50800"/>
                        <a14:foregroundMark x1="57600" y1="32400" x2="71600" y2="34000"/>
                        <a14:foregroundMark x1="56000" y1="31600" x2="61600" y2="29600"/>
                        <a14:foregroundMark x1="75200" y1="20000" x2="74000" y2="16800"/>
                        <a14:foregroundMark x1="54800" y1="35200" x2="40800" y2="28400"/>
                        <a14:foregroundMark x1="40800" y1="28400" x2="46800" y2="28000"/>
                        <a14:foregroundMark x1="24000" y1="6400" x2="65600" y2="3600"/>
                        <a14:foregroundMark x1="30000" y1="28000" x2="34000" y2="34400"/>
                        <a14:foregroundMark x1="46000" y1="38800" x2="46800" y2="32400"/>
                      </a14:backgroundRemoval>
                    </a14:imgEffect>
                  </a14:imgLayer>
                </a14:imgProps>
              </a:ext>
              <a:ext uri="{28A0092B-C50C-407E-A947-70E740481C1C}">
                <a14:useLocalDpi xmlns:a14="http://schemas.microsoft.com/office/drawing/2010/main" val="0"/>
              </a:ext>
            </a:extLst>
          </a:blip>
          <a:srcRect l="13215" r="13215"/>
          <a:stretch/>
        </p:blipFill>
        <p:spPr>
          <a:xfrm>
            <a:off x="6428883" y="2416575"/>
            <a:ext cx="689355" cy="937011"/>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5E038903-B6B8-4EC5-A284-9D52726F56C7}"/>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13164" t="8843" r="11462" b="62759"/>
          <a:stretch/>
        </p:blipFill>
        <p:spPr>
          <a:xfrm>
            <a:off x="4898425" y="4604229"/>
            <a:ext cx="1530458" cy="745789"/>
          </a:xfrm>
          <a:prstGeom prst="rect">
            <a:avLst/>
          </a:prstGeom>
        </p:spPr>
      </p:pic>
      <p:pic>
        <p:nvPicPr>
          <p:cNvPr id="14" name="Picture 13" descr="A close up of a sign&#10;&#10;Description automatically generated">
            <a:extLst>
              <a:ext uri="{FF2B5EF4-FFF2-40B4-BE49-F238E27FC236}">
                <a16:creationId xmlns:a16="http://schemas.microsoft.com/office/drawing/2014/main" id="{2599D9F7-C0D2-4FBC-924D-A055DD9E58CD}"/>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5102" b="93367" l="6009" r="92704">
                        <a14:foregroundMark x1="10515" y1="10714" x2="47210" y2="7653"/>
                        <a14:foregroundMark x1="47210" y1="7653" x2="95708" y2="7653"/>
                        <a14:foregroundMark x1="95708" y1="7653" x2="92704" y2="90051"/>
                        <a14:foregroundMark x1="92704" y1="90051" x2="69528" y2="93622"/>
                        <a14:foregroundMark x1="69528" y1="93622" x2="20815" y2="89796"/>
                        <a14:foregroundMark x1="20815" y1="89796" x2="10515" y2="82908"/>
                        <a14:foregroundMark x1="10515" y1="82908" x2="10300" y2="15306"/>
                        <a14:foregroundMark x1="10300" y1="15306" x2="7511" y2="70408"/>
                        <a14:foregroundMark x1="7511" y1="70408" x2="9013" y2="83163"/>
                        <a14:foregroundMark x1="9013" y1="83163" x2="16738" y2="92857"/>
                        <a14:foregroundMark x1="16738" y1="92857" x2="29399" y2="91837"/>
                        <a14:foregroundMark x1="29399" y1="91837" x2="67167" y2="92857"/>
                        <a14:foregroundMark x1="67167" y1="92857" x2="80258" y2="92347"/>
                        <a14:foregroundMark x1="80258" y1="92347" x2="91631" y2="92602"/>
                        <a14:foregroundMark x1="91631" y1="92602" x2="91845" y2="19388"/>
                        <a14:foregroundMark x1="91845" y1="19388" x2="27468" y2="20918"/>
                        <a14:foregroundMark x1="27468" y1="20918" x2="46781" y2="26786"/>
                        <a14:foregroundMark x1="46781" y1="26786" x2="27897" y2="25255"/>
                        <a14:foregroundMark x1="27897" y1="25255" x2="60730" y2="26276"/>
                        <a14:foregroundMark x1="60730" y1="26276" x2="39270" y2="23980"/>
                        <a14:foregroundMark x1="39270" y1="23980" x2="56223" y2="18112"/>
                        <a14:foregroundMark x1="56223" y1="18112" x2="44850" y2="20153"/>
                        <a14:foregroundMark x1="44850" y1="20153" x2="33691" y2="26276"/>
                        <a14:foregroundMark x1="33691" y1="26276" x2="36266" y2="45918"/>
                        <a14:foregroundMark x1="36266" y1="45918" x2="27682" y2="61480"/>
                        <a14:foregroundMark x1="27682" y1="61480" x2="38197" y2="64541"/>
                        <a14:foregroundMark x1="38197" y1="64541" x2="27039" y2="65306"/>
                        <a14:foregroundMark x1="27039" y1="65306" x2="36052" y2="77551"/>
                        <a14:foregroundMark x1="36052" y1="77551" x2="43133" y2="67092"/>
                        <a14:foregroundMark x1="43133" y1="67092" x2="19742" y2="66327"/>
                        <a14:foregroundMark x1="19742" y1="66327" x2="10300" y2="78827"/>
                        <a14:foregroundMark x1="10300" y1="78827" x2="44850" y2="86224"/>
                        <a14:foregroundMark x1="44850" y1="86224" x2="65880" y2="81888"/>
                        <a14:foregroundMark x1="65880" y1="81888" x2="37124" y2="71684"/>
                        <a14:foregroundMark x1="37124" y1="71684" x2="45708" y2="82653"/>
                        <a14:foregroundMark x1="45708" y1="82653" x2="32403" y2="79847"/>
                        <a14:foregroundMark x1="32403" y1="79847" x2="23176" y2="82143"/>
                        <a14:foregroundMark x1="25536" y1="69898" x2="22532" y2="65306"/>
                        <a14:foregroundMark x1="23176" y1="63520" x2="19099" y2="59184"/>
                        <a14:foregroundMark x1="25536" y1="71939" x2="25751" y2="75510"/>
                        <a14:foregroundMark x1="33262" y1="75510" x2="30472" y2="74745"/>
                        <a14:foregroundMark x1="41631" y1="59694" x2="48712" y2="70918"/>
                        <a14:foregroundMark x1="48712" y1="70918" x2="55794" y2="74235"/>
                        <a14:foregroundMark x1="17597" y1="73469" x2="26395" y2="76786"/>
                        <a14:foregroundMark x1="16738" y1="82908" x2="19099" y2="85204"/>
                        <a14:foregroundMark x1="12661" y1="93367" x2="6223" y2="86735"/>
                        <a14:foregroundMark x1="9227" y1="16327" x2="8155" y2="9694"/>
                        <a14:foregroundMark x1="12017" y1="9949" x2="9013" y2="7398"/>
                        <a14:foregroundMark x1="92704" y1="11480" x2="91845" y2="41327"/>
                        <a14:foregroundMark x1="48069" y1="89796" x2="59871" y2="89796"/>
                        <a14:foregroundMark x1="59871" y1="89796" x2="83691" y2="88520"/>
                        <a14:foregroundMark x1="83691" y1="88520" x2="90343" y2="73980"/>
                        <a14:foregroundMark x1="90343" y1="73980" x2="91202" y2="22449"/>
                        <a14:foregroundMark x1="76395" y1="27041" x2="78541" y2="23214"/>
                        <a14:foregroundMark x1="72103" y1="30102" x2="70601" y2="26531"/>
                        <a14:foregroundMark x1="20815" y1="23469" x2="28326" y2="28571"/>
                        <a14:foregroundMark x1="19742" y1="8163" x2="30687" y2="8929"/>
                        <a14:foregroundMark x1="15236" y1="6378" x2="19099" y2="6888"/>
                        <a14:foregroundMark x1="7511" y1="14541" x2="7725" y2="43878"/>
                        <a14:foregroundMark x1="17811" y1="6633" x2="29614" y2="7653"/>
                        <a14:foregroundMark x1="29614" y1="7653" x2="34120" y2="6888"/>
                        <a14:foregroundMark x1="39700" y1="6633" x2="59013" y2="5867"/>
                        <a14:foregroundMark x1="59013" y1="5867" x2="72318" y2="6633"/>
                        <a14:foregroundMark x1="72318" y1="6633" x2="83262" y2="6122"/>
                        <a14:foregroundMark x1="83262" y1="6122" x2="85408" y2="6122"/>
                        <a14:foregroundMark x1="14807" y1="6633" x2="26395" y2="6378"/>
                        <a14:foregroundMark x1="26395" y1="6378" x2="42704" y2="6888"/>
                        <a14:foregroundMark x1="84335" y1="7143" x2="87554" y2="5357"/>
                        <a14:foregroundMark x1="6438" y1="88776" x2="8798" y2="93367"/>
                      </a14:backgroundRemoval>
                    </a14:imgEffect>
                  </a14:imgLayer>
                </a14:imgProps>
              </a:ext>
              <a:ext uri="{28A0092B-C50C-407E-A947-70E740481C1C}">
                <a14:useLocalDpi xmlns:a14="http://schemas.microsoft.com/office/drawing/2010/main" val="0"/>
              </a:ext>
            </a:extLst>
          </a:blip>
          <a:srcRect l="4551" t="2345" r="3277" b="2725"/>
          <a:stretch/>
        </p:blipFill>
        <p:spPr>
          <a:xfrm>
            <a:off x="3861477" y="5700256"/>
            <a:ext cx="877310" cy="760066"/>
          </a:xfrm>
          <a:prstGeom prst="rect">
            <a:avLst/>
          </a:prstGeom>
        </p:spPr>
      </p:pic>
    </p:spTree>
    <p:extLst>
      <p:ext uri="{BB962C8B-B14F-4D97-AF65-F5344CB8AC3E}">
        <p14:creationId xmlns:p14="http://schemas.microsoft.com/office/powerpoint/2010/main" val="126042425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1510192" y="149087"/>
            <a:ext cx="6123616" cy="477078"/>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SIFT Installation - Ubuntu</a:t>
            </a:r>
            <a:endParaRPr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97FF4E7D-6673-4E71-BE43-799B7F2673BB}"/>
              </a:ext>
            </a:extLst>
          </p:cNvPr>
          <p:cNvPicPr>
            <a:picLocks noChangeAspect="1"/>
          </p:cNvPicPr>
          <p:nvPr/>
        </p:nvPicPr>
        <p:blipFill>
          <a:blip r:embed="rId2"/>
          <a:stretch>
            <a:fillRect/>
          </a:stretch>
        </p:blipFill>
        <p:spPr>
          <a:xfrm>
            <a:off x="2495181" y="747898"/>
            <a:ext cx="4153637" cy="1685031"/>
          </a:xfrm>
          <a:prstGeom prst="rect">
            <a:avLst/>
          </a:prstGeom>
          <a:ln>
            <a:solidFill>
              <a:schemeClr val="tx1"/>
            </a:solidFill>
          </a:ln>
        </p:spPr>
      </p:pic>
      <p:pic>
        <p:nvPicPr>
          <p:cNvPr id="5" name="Picture 4">
            <a:extLst>
              <a:ext uri="{FF2B5EF4-FFF2-40B4-BE49-F238E27FC236}">
                <a16:creationId xmlns:a16="http://schemas.microsoft.com/office/drawing/2014/main" id="{768A3F8F-5348-474C-B6FF-D66740B86D25}"/>
              </a:ext>
            </a:extLst>
          </p:cNvPr>
          <p:cNvPicPr>
            <a:picLocks noChangeAspect="1"/>
          </p:cNvPicPr>
          <p:nvPr/>
        </p:nvPicPr>
        <p:blipFill>
          <a:blip r:embed="rId3"/>
          <a:stretch>
            <a:fillRect/>
          </a:stretch>
        </p:blipFill>
        <p:spPr>
          <a:xfrm>
            <a:off x="989813" y="2731091"/>
            <a:ext cx="7164371" cy="3822248"/>
          </a:xfrm>
          <a:prstGeom prst="rect">
            <a:avLst/>
          </a:prstGeom>
          <a:ln>
            <a:solidFill>
              <a:schemeClr val="tx1"/>
            </a:solidFill>
          </a:ln>
        </p:spPr>
      </p:pic>
    </p:spTree>
    <p:extLst>
      <p:ext uri="{BB962C8B-B14F-4D97-AF65-F5344CB8AC3E}">
        <p14:creationId xmlns:p14="http://schemas.microsoft.com/office/powerpoint/2010/main" val="35109454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cell phone&#10;&#10;Description automatically generated">
            <a:extLst>
              <a:ext uri="{FF2B5EF4-FFF2-40B4-BE49-F238E27FC236}">
                <a16:creationId xmlns:a16="http://schemas.microsoft.com/office/drawing/2014/main" id="{6CD67B83-CACA-42B4-8C1F-79417CB77CF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634" t="5692" r="21296" b="3953"/>
          <a:stretch/>
        </p:blipFill>
        <p:spPr>
          <a:xfrm rot="5400000">
            <a:off x="5805702" y="328178"/>
            <a:ext cx="2561377" cy="3398786"/>
          </a:xfrm>
          <a:prstGeom prst="rect">
            <a:avLst/>
          </a:prstGeom>
        </p:spPr>
      </p:pic>
      <p:sp>
        <p:nvSpPr>
          <p:cNvPr id="252" name="CustomShape 2"/>
          <p:cNvSpPr/>
          <p:nvPr/>
        </p:nvSpPr>
        <p:spPr>
          <a:xfrm>
            <a:off x="501926"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Removable Memory Card Readers</a:t>
            </a:r>
            <a:endParaRPr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883FF9D1-E57C-409C-9CC7-2FDFBADC110F}"/>
              </a:ext>
            </a:extLst>
          </p:cNvPr>
          <p:cNvSpPr/>
          <p:nvPr/>
        </p:nvSpPr>
        <p:spPr>
          <a:xfrm>
            <a:off x="17151" y="6562166"/>
            <a:ext cx="5251582" cy="286407"/>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https://thewirecutter.com/reviews/best-sd-card-readers</a:t>
            </a:r>
          </a:p>
        </p:txBody>
      </p:sp>
      <p:pic>
        <p:nvPicPr>
          <p:cNvPr id="7" name="Picture 6" descr="A picture containing wall, indoor&#10;&#10;Description automatically generated">
            <a:extLst>
              <a:ext uri="{FF2B5EF4-FFF2-40B4-BE49-F238E27FC236}">
                <a16:creationId xmlns:a16="http://schemas.microsoft.com/office/drawing/2014/main" id="{2E2DF8B7-3ED2-44E0-B94A-C1AEE4FC5D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129" t="12861" r="31396" b="14278"/>
          <a:stretch/>
        </p:blipFill>
        <p:spPr>
          <a:xfrm rot="5400000">
            <a:off x="551909" y="3417257"/>
            <a:ext cx="2625772" cy="3378201"/>
          </a:xfrm>
          <a:prstGeom prst="rect">
            <a:avLst/>
          </a:prstGeom>
        </p:spPr>
      </p:pic>
      <p:pic>
        <p:nvPicPr>
          <p:cNvPr id="16" name="Picture 15" descr="A picture containing table&#10;&#10;Description automatically generated">
            <a:extLst>
              <a:ext uri="{FF2B5EF4-FFF2-40B4-BE49-F238E27FC236}">
                <a16:creationId xmlns:a16="http://schemas.microsoft.com/office/drawing/2014/main" id="{508B1729-0D72-4DCC-9E62-2B0D8F4C17AA}"/>
              </a:ext>
            </a:extLst>
          </p:cNvPr>
          <p:cNvPicPr>
            <a:picLocks noChangeAspect="1"/>
          </p:cNvPicPr>
          <p:nvPr/>
        </p:nvPicPr>
        <p:blipFill rotWithShape="1">
          <a:blip r:embed="rId4">
            <a:extLst>
              <a:ext uri="{28A0092B-C50C-407E-A947-70E740481C1C}">
                <a14:useLocalDpi xmlns:a14="http://schemas.microsoft.com/office/drawing/2010/main" val="0"/>
              </a:ext>
            </a:extLst>
          </a:blip>
          <a:srcRect l="28062" t="31543" r="11771" b="3655"/>
          <a:stretch/>
        </p:blipFill>
        <p:spPr>
          <a:xfrm>
            <a:off x="673185" y="840622"/>
            <a:ext cx="3306191" cy="2373898"/>
          </a:xfrm>
          <a:prstGeom prst="rect">
            <a:avLst/>
          </a:prstGeom>
        </p:spPr>
      </p:pic>
      <p:pic>
        <p:nvPicPr>
          <p:cNvPr id="14" name="Picture 13" descr="A close up of a computer sitting on a table&#10;&#10;Description automatically generated">
            <a:extLst>
              <a:ext uri="{FF2B5EF4-FFF2-40B4-BE49-F238E27FC236}">
                <a16:creationId xmlns:a16="http://schemas.microsoft.com/office/drawing/2014/main" id="{FF0C0386-9FAF-41B8-87AF-CAC1D6953F7E}"/>
              </a:ext>
            </a:extLst>
          </p:cNvPr>
          <p:cNvPicPr>
            <a:picLocks noChangeAspect="1"/>
          </p:cNvPicPr>
          <p:nvPr/>
        </p:nvPicPr>
        <p:blipFill rotWithShape="1">
          <a:blip r:embed="rId5">
            <a:extLst>
              <a:ext uri="{28A0092B-C50C-407E-A947-70E740481C1C}">
                <a14:useLocalDpi xmlns:a14="http://schemas.microsoft.com/office/drawing/2010/main" val="0"/>
              </a:ext>
            </a:extLst>
          </a:blip>
          <a:srcRect t="29856" r="3773" b="24665"/>
          <a:stretch/>
        </p:blipFill>
        <p:spPr>
          <a:xfrm>
            <a:off x="3156311" y="2988147"/>
            <a:ext cx="5026156" cy="1583635"/>
          </a:xfrm>
          <a:prstGeom prst="rect">
            <a:avLst/>
          </a:prstGeom>
        </p:spPr>
      </p:pic>
      <p:pic>
        <p:nvPicPr>
          <p:cNvPr id="12" name="Picture 11" descr="A close up of electronics&#10;&#10;Description automatically generated">
            <a:extLst>
              <a:ext uri="{FF2B5EF4-FFF2-40B4-BE49-F238E27FC236}">
                <a16:creationId xmlns:a16="http://schemas.microsoft.com/office/drawing/2014/main" id="{5088ED32-377B-4A95-ABCB-B4BDD84AD950}"/>
              </a:ext>
            </a:extLst>
          </p:cNvPr>
          <p:cNvPicPr>
            <a:picLocks noChangeAspect="1"/>
          </p:cNvPicPr>
          <p:nvPr/>
        </p:nvPicPr>
        <p:blipFill rotWithShape="1">
          <a:blip r:embed="rId6">
            <a:extLst>
              <a:ext uri="{28A0092B-C50C-407E-A947-70E740481C1C}">
                <a14:useLocalDpi xmlns:a14="http://schemas.microsoft.com/office/drawing/2010/main" val="0"/>
              </a:ext>
            </a:extLst>
          </a:blip>
          <a:srcRect l="45001" t="18053" r="5515" b="3949"/>
          <a:stretch/>
        </p:blipFill>
        <p:spPr>
          <a:xfrm>
            <a:off x="5040795" y="4325588"/>
            <a:ext cx="1992453" cy="2093656"/>
          </a:xfrm>
          <a:prstGeom prst="rect">
            <a:avLst/>
          </a:prstGeom>
        </p:spPr>
      </p:pic>
    </p:spTree>
    <p:extLst>
      <p:ext uri="{BB962C8B-B14F-4D97-AF65-F5344CB8AC3E}">
        <p14:creationId xmlns:p14="http://schemas.microsoft.com/office/powerpoint/2010/main" val="38732738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Optical Storage Media</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295862" y="749742"/>
            <a:ext cx="8735015" cy="5651058"/>
          </a:xfrm>
          <a:prstGeom prst="rect">
            <a:avLst/>
          </a:prstGeom>
          <a:noFill/>
          <a:ln>
            <a:noFill/>
          </a:ln>
        </p:spPr>
        <p:txBody>
          <a:bodyPr lIns="90000" tIns="45000" rIns="90000" bIns="45000"/>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Optical storage media have different methods of reading and writing:</a:t>
            </a:r>
          </a:p>
          <a:p>
            <a:pPr lvl="1">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Read-Only (ROM)</a:t>
            </a:r>
          </a:p>
          <a:p>
            <a:pPr lvl="1">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Write-Once Read Many (WORM)</a:t>
            </a:r>
          </a:p>
          <a:p>
            <a:pPr lvl="1">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Read-Writable (RW)</a:t>
            </a:r>
          </a:p>
          <a:p>
            <a:pPr lvl="1"/>
            <a:endParaRPr lang="en-US" b="1" dirty="0">
              <a:solidFill>
                <a:srgbClr val="000000"/>
              </a:solidFill>
              <a:latin typeface="Courier New" panose="02070309020205020404" pitchFamily="49" charset="0"/>
              <a:cs typeface="Courier New" panose="02070309020205020404" pitchFamily="49" charset="0"/>
            </a:endParaRPr>
          </a:p>
          <a:p>
            <a:pPr>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Compact Disc Types</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CD-DA – Compact Disc – Digital Audio</a:t>
            </a:r>
          </a:p>
          <a:p>
            <a:pPr marL="1257300" lvl="2" indent="-34290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IEC 60908 - Audio recording - CD Digital Audio System</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CD-ROM – Compact Disc – Read Only Memory</a:t>
            </a:r>
          </a:p>
          <a:p>
            <a:pPr marL="1257300" lvl="2" indent="-34290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IEC 10149 - Information technology CD-ROM</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CD-R – Compact Disc – Recordable (Single Write)</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CD-RW – Compact Disc – Re-Writable (Multiple Writes)</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ISO 9660 is the standard filesystem for </a:t>
            </a:r>
          </a:p>
          <a:p>
            <a:pPr marL="1257300" lvl="2" indent="-34290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High Sierra</a:t>
            </a:r>
          </a:p>
          <a:p>
            <a:pPr marL="1257300" lvl="2" indent="-34290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ISO 9660 – Updated High Sierra</a:t>
            </a:r>
          </a:p>
          <a:p>
            <a:pPr marL="1257300" lvl="2" indent="-34290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Joliet – ISO 9660 for Win 95+ </a:t>
            </a:r>
          </a:p>
          <a:p>
            <a:pPr marL="1257300" lvl="2" indent="-34290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HFS - Mac</a:t>
            </a:r>
          </a:p>
          <a:p>
            <a:pPr marL="1257300" lvl="2" indent="-34290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Rock Ridge – ISO 9660 for POSIX</a:t>
            </a:r>
          </a:p>
          <a:p>
            <a:pPr marL="1257300" lvl="2" indent="-34290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El </a:t>
            </a:r>
            <a:r>
              <a:rPr lang="en-US" b="1" dirty="0" err="1">
                <a:solidFill>
                  <a:srgbClr val="000000"/>
                </a:solidFill>
                <a:latin typeface="Courier New" panose="02070309020205020404" pitchFamily="49" charset="0"/>
                <a:cs typeface="Courier New" panose="02070309020205020404" pitchFamily="49" charset="0"/>
              </a:rPr>
              <a:t>Torito</a:t>
            </a:r>
            <a:r>
              <a:rPr lang="en-US" b="1" dirty="0">
                <a:solidFill>
                  <a:srgbClr val="000000"/>
                </a:solidFill>
                <a:latin typeface="Courier New" panose="02070309020205020404" pitchFamily="49" charset="0"/>
                <a:cs typeface="Courier New" panose="02070309020205020404" pitchFamily="49" charset="0"/>
              </a:rPr>
              <a:t> – Bootable Disks</a:t>
            </a:r>
          </a:p>
        </p:txBody>
      </p:sp>
    </p:spTree>
    <p:extLst>
      <p:ext uri="{BB962C8B-B14F-4D97-AF65-F5344CB8AC3E}">
        <p14:creationId xmlns:p14="http://schemas.microsoft.com/office/powerpoint/2010/main" val="4586661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01926" y="97344"/>
            <a:ext cx="8140148" cy="72278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Compact Disc</a:t>
            </a:r>
          </a:p>
          <a:p>
            <a:pPr algn="ctr">
              <a:lnSpc>
                <a:spcPct val="100000"/>
              </a:lnSpc>
            </a:pPr>
            <a:r>
              <a:rPr lang="en-US" sz="2800" b="1" dirty="0">
                <a:latin typeface="Courier New" panose="02070309020205020404" pitchFamily="49" charset="0"/>
                <a:cs typeface="Courier New" panose="02070309020205020404" pitchFamily="49" charset="0"/>
              </a:rPr>
              <a:t>Forensic Considerations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22549" y="1102940"/>
            <a:ext cx="8917757" cy="5279010"/>
          </a:xfrm>
          <a:prstGeom prst="rect">
            <a:avLst/>
          </a:prstGeom>
          <a:noFill/>
          <a:ln>
            <a:noFill/>
          </a:ln>
        </p:spPr>
        <p:txBody>
          <a:bodyPr lIns="90000" tIns="45000" rIns="90000" bIns="45000"/>
          <a:lstStyle/>
          <a:p>
            <a:pPr>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Unlike standard HDDs which have End of Data (EOD) and Host Protected Areas (HPA) that prevent direct user access, optical media can be read but CD filesystems may require specific analysis tools</a:t>
            </a:r>
          </a:p>
          <a:p>
            <a:endParaRPr lang="en-US" sz="2000" b="1" dirty="0">
              <a:solidFill>
                <a:srgbClr val="000000"/>
              </a:solidFill>
              <a:latin typeface="Courier New" panose="02070309020205020404" pitchFamily="49" charset="0"/>
              <a:cs typeface="Courier New" panose="02070309020205020404" pitchFamily="49" charset="0"/>
            </a:endParaRPr>
          </a:p>
          <a:p>
            <a:pPr>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Optical disk contain linear sectors with each being 2048 bytes in size</a:t>
            </a:r>
          </a:p>
          <a:p>
            <a:pPr>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Write blockers are not necessary when analyzing CD-ROMs</a:t>
            </a:r>
          </a:p>
          <a:p>
            <a:pPr>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In contrast to other storage media, there are media unique identifiers for optical storage</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International Federation of Phonographic Industry (IFPI)</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Source Unique Identifier (SID)</a:t>
            </a:r>
          </a:p>
          <a:p>
            <a:pPr marL="1257300" lvl="2" indent="-34290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Physical disc stamp indicating production facility</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Recorder Identification Code (RIC)</a:t>
            </a:r>
          </a:p>
          <a:p>
            <a:pPr marL="1257300" lvl="2" indent="-342900">
              <a:buFont typeface="Courier New" panose="02070309020205020404" pitchFamily="49" charset="0"/>
              <a:buChar char="o"/>
            </a:pPr>
            <a:r>
              <a:rPr lang="en-US" b="1" dirty="0">
                <a:solidFill>
                  <a:srgbClr val="000000"/>
                </a:solidFill>
                <a:latin typeface="Courier New" panose="02070309020205020404" pitchFamily="49" charset="0"/>
                <a:cs typeface="Courier New" panose="02070309020205020404" pitchFamily="49" charset="0"/>
              </a:rPr>
              <a:t>Links a burned CD to the drive that created it</a:t>
            </a:r>
          </a:p>
        </p:txBody>
      </p:sp>
    </p:spTree>
    <p:extLst>
      <p:ext uri="{BB962C8B-B14F-4D97-AF65-F5344CB8AC3E}">
        <p14:creationId xmlns:p14="http://schemas.microsoft.com/office/powerpoint/2010/main" val="226476090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01926" y="59636"/>
            <a:ext cx="8140148" cy="586409"/>
          </a:xfrm>
          <a:prstGeom prst="rect">
            <a:avLst/>
          </a:prstGeom>
          <a:noFill/>
          <a:ln>
            <a:noFill/>
          </a:ln>
        </p:spPr>
        <p:txBody>
          <a:bodyPr lIns="90000" tIns="45000" rIns="90000" bIns="45000" anchor="ctr"/>
          <a:lstStyle/>
          <a:p>
            <a:pPr algn="ctr">
              <a:lnSpc>
                <a:spcPct val="100000"/>
              </a:lnSpc>
            </a:pPr>
            <a:r>
              <a:rPr lang="en-US" sz="2800" b="1" dirty="0">
                <a:solidFill>
                  <a:srgbClr val="000000"/>
                </a:solidFill>
                <a:latin typeface="Courier New" panose="02070309020205020404" pitchFamily="49" charset="0"/>
                <a:cs typeface="Courier New" panose="02070309020205020404" pitchFamily="49" charset="0"/>
              </a:rPr>
              <a:t>Source Unique Identifiers</a:t>
            </a:r>
            <a:endParaRPr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824FE17D-4423-432A-86CE-9D5892F2D719}"/>
              </a:ext>
            </a:extLst>
          </p:cNvPr>
          <p:cNvPicPr>
            <a:picLocks noChangeAspect="1"/>
          </p:cNvPicPr>
          <p:nvPr/>
        </p:nvPicPr>
        <p:blipFill>
          <a:blip r:embed="rId2"/>
          <a:stretch>
            <a:fillRect/>
          </a:stretch>
        </p:blipFill>
        <p:spPr>
          <a:xfrm>
            <a:off x="286475" y="1648267"/>
            <a:ext cx="2994526" cy="4073803"/>
          </a:xfrm>
          <a:prstGeom prst="rect">
            <a:avLst/>
          </a:prstGeom>
          <a:ln>
            <a:solidFill>
              <a:schemeClr val="tx1"/>
            </a:solidFill>
          </a:ln>
        </p:spPr>
      </p:pic>
      <p:pic>
        <p:nvPicPr>
          <p:cNvPr id="3" name="Picture 2">
            <a:extLst>
              <a:ext uri="{FF2B5EF4-FFF2-40B4-BE49-F238E27FC236}">
                <a16:creationId xmlns:a16="http://schemas.microsoft.com/office/drawing/2014/main" id="{D2374DCD-FEEF-4AE1-A222-4A4C670CBEC5}"/>
              </a:ext>
            </a:extLst>
          </p:cNvPr>
          <p:cNvPicPr>
            <a:picLocks noChangeAspect="1"/>
          </p:cNvPicPr>
          <p:nvPr/>
        </p:nvPicPr>
        <p:blipFill rotWithShape="1">
          <a:blip r:embed="rId3"/>
          <a:srcRect l="2737" t="3018" r="2523"/>
          <a:stretch/>
        </p:blipFill>
        <p:spPr>
          <a:xfrm>
            <a:off x="3887771" y="1187777"/>
            <a:ext cx="4774522" cy="2130458"/>
          </a:xfrm>
          <a:prstGeom prst="rect">
            <a:avLst/>
          </a:prstGeom>
          <a:ln>
            <a:solidFill>
              <a:schemeClr val="tx1"/>
            </a:solidFill>
          </a:ln>
        </p:spPr>
      </p:pic>
      <p:pic>
        <p:nvPicPr>
          <p:cNvPr id="4" name="Picture 3">
            <a:extLst>
              <a:ext uri="{FF2B5EF4-FFF2-40B4-BE49-F238E27FC236}">
                <a16:creationId xmlns:a16="http://schemas.microsoft.com/office/drawing/2014/main" id="{8D8509AE-73D4-44D1-BB6B-726BC613A0D3}"/>
              </a:ext>
            </a:extLst>
          </p:cNvPr>
          <p:cNvPicPr>
            <a:picLocks noChangeAspect="1"/>
          </p:cNvPicPr>
          <p:nvPr/>
        </p:nvPicPr>
        <p:blipFill>
          <a:blip r:embed="rId4"/>
          <a:stretch>
            <a:fillRect/>
          </a:stretch>
        </p:blipFill>
        <p:spPr>
          <a:xfrm>
            <a:off x="3794343" y="4061922"/>
            <a:ext cx="4961377" cy="1924100"/>
          </a:xfrm>
          <a:prstGeom prst="rect">
            <a:avLst/>
          </a:prstGeom>
          <a:ln>
            <a:solidFill>
              <a:schemeClr val="tx1"/>
            </a:solidFill>
          </a:ln>
        </p:spPr>
      </p:pic>
      <p:sp>
        <p:nvSpPr>
          <p:cNvPr id="5" name="TextBox 4">
            <a:hlinkClick r:id="rId5"/>
            <a:extLst>
              <a:ext uri="{FF2B5EF4-FFF2-40B4-BE49-F238E27FC236}">
                <a16:creationId xmlns:a16="http://schemas.microsoft.com/office/drawing/2014/main" id="{E59A06A8-EC35-4C6B-A16A-CE71CD8C890C}"/>
              </a:ext>
            </a:extLst>
          </p:cNvPr>
          <p:cNvSpPr txBox="1"/>
          <p:nvPr/>
        </p:nvSpPr>
        <p:spPr>
          <a:xfrm>
            <a:off x="2820559" y="6279937"/>
            <a:ext cx="3502882" cy="461665"/>
          </a:xfrm>
          <a:prstGeom prst="rect">
            <a:avLst/>
          </a:prstGeom>
          <a:noFill/>
        </p:spPr>
        <p:txBody>
          <a:bodyPr wrap="none" rtlCol="0">
            <a:spAutoFit/>
          </a:bodyPr>
          <a:lstStyle/>
          <a:p>
            <a:r>
              <a:rPr lang="en-US" sz="2400" b="1" u="sng" dirty="0">
                <a:latin typeface="Courier New" panose="02070309020205020404" pitchFamily="49" charset="0"/>
                <a:cs typeface="Courier New" panose="02070309020205020404" pitchFamily="49" charset="0"/>
              </a:rPr>
              <a:t>SID Code Reference</a:t>
            </a:r>
          </a:p>
        </p:txBody>
      </p:sp>
    </p:spTree>
    <p:extLst>
      <p:ext uri="{BB962C8B-B14F-4D97-AF65-F5344CB8AC3E}">
        <p14:creationId xmlns:p14="http://schemas.microsoft.com/office/powerpoint/2010/main" val="11625893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Digital Versatile Discs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13122" y="646046"/>
            <a:ext cx="8917755" cy="6046985"/>
          </a:xfrm>
          <a:prstGeom prst="rect">
            <a:avLst/>
          </a:prstGeom>
          <a:noFill/>
          <a:ln>
            <a:noFill/>
          </a:ln>
        </p:spPr>
        <p:txBody>
          <a:bodyPr lIns="90000" tIns="45000" rIns="90000" bIns="45000"/>
          <a:lstStyle/>
          <a:p>
            <a:pPr>
              <a:lnSpc>
                <a:spcPct val="100000"/>
              </a:lnSpc>
              <a:buFont typeface="Wingdings" charset="2"/>
              <a:buChar char=""/>
            </a:pPr>
            <a:r>
              <a:rPr lang="en-US" sz="1700" b="1" dirty="0">
                <a:solidFill>
                  <a:srgbClr val="000000"/>
                </a:solidFill>
                <a:latin typeface="Courier New" panose="02070309020205020404" pitchFamily="49" charset="0"/>
                <a:cs typeface="Courier New" panose="02070309020205020404" pitchFamily="49" charset="0"/>
              </a:rPr>
              <a:t> DVDs are single of double sided with a 120-mm diameter and 1.2-mm thickness and composed of 2048 byte sectors</a:t>
            </a:r>
          </a:p>
          <a:p>
            <a:pPr>
              <a:lnSpc>
                <a:spcPct val="100000"/>
              </a:lnSpc>
              <a:buFont typeface="Wingdings" charset="2"/>
              <a:buChar char=""/>
            </a:pPr>
            <a:endParaRPr lang="en-US" sz="1700" b="1" dirty="0">
              <a:solidFill>
                <a:srgbClr val="000000"/>
              </a:solidFill>
              <a:latin typeface="Courier New" panose="02070309020205020404" pitchFamily="49" charset="0"/>
              <a:cs typeface="Courier New" panose="02070309020205020404" pitchFamily="49" charset="0"/>
            </a:endParaRPr>
          </a:p>
          <a:p>
            <a:pPr>
              <a:buFont typeface="Wingdings" charset="2"/>
              <a:buChar char=""/>
            </a:pPr>
            <a:r>
              <a:rPr lang="en-US" sz="1700" b="1" dirty="0">
                <a:solidFill>
                  <a:srgbClr val="000000"/>
                </a:solidFill>
                <a:latin typeface="Courier New" panose="02070309020205020404" pitchFamily="49" charset="0"/>
                <a:cs typeface="Courier New" panose="02070309020205020404" pitchFamily="49" charset="0"/>
              </a:rPr>
              <a:t> </a:t>
            </a:r>
            <a:r>
              <a:rPr lang="en-US" sz="1600" b="1" dirty="0">
                <a:solidFill>
                  <a:srgbClr val="000000"/>
                </a:solidFill>
                <a:latin typeface="Courier New" panose="02070309020205020404" pitchFamily="49" charset="0"/>
                <a:cs typeface="Courier New" panose="02070309020205020404" pitchFamily="49" charset="0"/>
              </a:rPr>
              <a:t>Can be configured with Digital Rights Management (DRM) protection measures included encryption</a:t>
            </a:r>
          </a:p>
          <a:p>
            <a:pPr>
              <a:lnSpc>
                <a:spcPct val="100000"/>
              </a:lnSpc>
            </a:pPr>
            <a:endParaRPr lang="en-US" sz="17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1700" b="1" dirty="0">
                <a:solidFill>
                  <a:srgbClr val="000000"/>
                </a:solidFill>
                <a:latin typeface="Courier New" panose="02070309020205020404" pitchFamily="49" charset="0"/>
                <a:cs typeface="Courier New" panose="02070309020205020404" pitchFamily="49" charset="0"/>
              </a:rPr>
              <a:t> DVD types:</a:t>
            </a:r>
          </a:p>
          <a:p>
            <a:pPr marL="742950" lvl="1" indent="-285750">
              <a:buFont typeface="Wingdings" panose="05000000000000000000" pitchFamily="2" charset="2"/>
              <a:buChar char="ü"/>
            </a:pPr>
            <a:r>
              <a:rPr lang="en-US" sz="1700" b="1" dirty="0">
                <a:solidFill>
                  <a:srgbClr val="000000"/>
                </a:solidFill>
                <a:latin typeface="Courier New" panose="02070309020205020404" pitchFamily="49" charset="0"/>
                <a:cs typeface="Courier New" panose="02070309020205020404" pitchFamily="49" charset="0"/>
              </a:rPr>
              <a:t>DVD standards have similarities to CD standards namely:</a:t>
            </a:r>
          </a:p>
          <a:p>
            <a:pPr marL="1200150" lvl="2" indent="-28575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DVD-Video</a:t>
            </a:r>
          </a:p>
          <a:p>
            <a:pPr marL="1200150" lvl="2" indent="-28575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DVD-ROM </a:t>
            </a:r>
          </a:p>
          <a:p>
            <a:pPr marL="1200150" lvl="2" indent="-28575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DVD-R </a:t>
            </a:r>
            <a:r>
              <a:rPr lang="en-US" sz="1600" b="1" dirty="0">
                <a:solidFill>
                  <a:srgbClr val="000000"/>
                </a:solidFill>
                <a:latin typeface="Courier New" panose="02070309020205020404" pitchFamily="49" charset="0"/>
                <a:cs typeface="Courier New" panose="02070309020205020404" pitchFamily="49" charset="0"/>
              </a:rPr>
              <a:t>– DVD Recordable (Single Write)</a:t>
            </a:r>
          </a:p>
          <a:p>
            <a:pPr marL="1200150" lvl="2" indent="-28575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DVD-RW – DVD </a:t>
            </a:r>
            <a:r>
              <a:rPr lang="en-US" sz="1600" b="1" dirty="0">
                <a:solidFill>
                  <a:srgbClr val="000000"/>
                </a:solidFill>
                <a:latin typeface="Courier New" panose="02070309020205020404" pitchFamily="49" charset="0"/>
                <a:cs typeface="Courier New" panose="02070309020205020404" pitchFamily="49" charset="0"/>
              </a:rPr>
              <a:t>Re-Writable (Multiple Writes)</a:t>
            </a:r>
          </a:p>
          <a:p>
            <a:pPr marL="742950" lvl="1" indent="-285750">
              <a:buFont typeface="Wingdings" panose="05000000000000000000" pitchFamily="2" charset="2"/>
              <a:buChar char="ü"/>
            </a:pPr>
            <a:r>
              <a:rPr lang="en-US" sz="1700" b="1" dirty="0">
                <a:solidFill>
                  <a:srgbClr val="000000"/>
                </a:solidFill>
                <a:latin typeface="Courier New" panose="02070309020205020404" pitchFamily="49" charset="0"/>
                <a:cs typeface="Courier New" panose="02070309020205020404" pitchFamily="49" charset="0"/>
              </a:rPr>
              <a:t>In contrast to CD standards, DVD standards also include:</a:t>
            </a:r>
          </a:p>
          <a:p>
            <a:pPr marL="1200150" lvl="2" indent="-28575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DVD-RAM</a:t>
            </a:r>
          </a:p>
          <a:p>
            <a:pPr marL="1657350" lvl="3" indent="-285750">
              <a:buFont typeface="Arial" panose="020B0604020202020204" pitchFamily="34" charset="0"/>
              <a:buChar char="•"/>
            </a:pPr>
            <a:r>
              <a:rPr lang="en-US" sz="1700" b="1" dirty="0">
                <a:solidFill>
                  <a:srgbClr val="000000"/>
                </a:solidFill>
                <a:latin typeface="Courier New" panose="02070309020205020404" pitchFamily="49" charset="0"/>
                <a:cs typeface="Courier New" panose="02070309020205020404" pitchFamily="49" charset="0"/>
              </a:rPr>
              <a:t>DVD that can be written to and erased repeatedly, but only accessed with a DVD-RAM drive</a:t>
            </a:r>
          </a:p>
          <a:p>
            <a:pPr marL="1200150" lvl="2" indent="-28575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DVD+R</a:t>
            </a:r>
          </a:p>
          <a:p>
            <a:pPr marL="1657350" lvl="3" indent="-285750">
              <a:buFont typeface="Arial" panose="020B0604020202020204" pitchFamily="34" charset="0"/>
              <a:buChar char="•"/>
            </a:pPr>
            <a:r>
              <a:rPr lang="en-US" b="1" dirty="0">
                <a:solidFill>
                  <a:srgbClr val="000000"/>
                </a:solidFill>
                <a:latin typeface="Courier New" panose="02070309020205020404" pitchFamily="49" charset="0"/>
                <a:cs typeface="Courier New" panose="02070309020205020404" pitchFamily="49" charset="0"/>
              </a:rPr>
              <a:t>DVD Recordable (Single Write)</a:t>
            </a:r>
          </a:p>
          <a:p>
            <a:pPr marL="1200150" lvl="2" indent="-285750">
              <a:buFont typeface="Courier New" panose="02070309020205020404" pitchFamily="49" charset="0"/>
              <a:buChar char="o"/>
            </a:pPr>
            <a:r>
              <a:rPr lang="en-US" sz="1700" b="1" dirty="0">
                <a:solidFill>
                  <a:srgbClr val="000000"/>
                </a:solidFill>
                <a:latin typeface="Courier New" panose="02070309020205020404" pitchFamily="49" charset="0"/>
                <a:cs typeface="Courier New" panose="02070309020205020404" pitchFamily="49" charset="0"/>
              </a:rPr>
              <a:t>DVD+RW</a:t>
            </a:r>
          </a:p>
          <a:p>
            <a:pPr marL="1657350" lvl="3" indent="-285750">
              <a:buFont typeface="Arial" panose="020B0604020202020204" pitchFamily="34" charset="0"/>
              <a:buChar char="•"/>
            </a:pPr>
            <a:r>
              <a:rPr lang="en-US" sz="1700" b="1" dirty="0">
                <a:solidFill>
                  <a:srgbClr val="000000"/>
                </a:solidFill>
                <a:latin typeface="Courier New" panose="02070309020205020404" pitchFamily="49" charset="0"/>
                <a:cs typeface="Courier New" panose="02070309020205020404" pitchFamily="49" charset="0"/>
              </a:rPr>
              <a:t>DVD Re-Writable (Multiple Writes)</a:t>
            </a:r>
          </a:p>
          <a:p>
            <a:endParaRPr lang="en-US" sz="1700"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sz="1700" b="1" dirty="0">
                <a:solidFill>
                  <a:srgbClr val="000000"/>
                </a:solidFill>
                <a:latin typeface="Courier New" panose="02070309020205020404" pitchFamily="49" charset="0"/>
                <a:cs typeface="Courier New" panose="02070309020205020404" pitchFamily="49" charset="0"/>
              </a:rPr>
              <a:t>DVDs use Universal Disk Format (UDF) filesystem</a:t>
            </a:r>
          </a:p>
          <a:p>
            <a:pPr marL="742950" lvl="1" indent="-285750">
              <a:buFont typeface="Wingdings" panose="05000000000000000000" pitchFamily="2" charset="2"/>
              <a:buChar char="ü"/>
            </a:pPr>
            <a:r>
              <a:rPr lang="en-US" sz="1700" b="1" dirty="0">
                <a:solidFill>
                  <a:srgbClr val="000000"/>
                </a:solidFill>
                <a:latin typeface="Courier New" panose="02070309020205020404" pitchFamily="49" charset="0"/>
                <a:cs typeface="Courier New" panose="02070309020205020404" pitchFamily="49" charset="0"/>
              </a:rPr>
              <a:t>Replacement for ISO9660</a:t>
            </a:r>
          </a:p>
        </p:txBody>
      </p:sp>
    </p:spTree>
    <p:extLst>
      <p:ext uri="{BB962C8B-B14F-4D97-AF65-F5344CB8AC3E}">
        <p14:creationId xmlns:p14="http://schemas.microsoft.com/office/powerpoint/2010/main" val="17194251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Blue-Ray Discs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13122" y="1107960"/>
            <a:ext cx="8917755" cy="4331306"/>
          </a:xfrm>
          <a:prstGeom prst="rect">
            <a:avLst/>
          </a:prstGeom>
          <a:noFill/>
          <a:ln>
            <a:noFill/>
          </a:ln>
        </p:spPr>
        <p:txBody>
          <a:bodyPr lIns="90000" tIns="45000" rIns="90000" bIns="45000"/>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Just like CD and DVD discs, blue-ray is composed of 2048 byte sectors</a:t>
            </a:r>
          </a:p>
          <a:p>
            <a:pPr>
              <a:lnSpc>
                <a:spcPct val="100000"/>
              </a:lnSpc>
              <a:buFont typeface="Wingdings" charset="2"/>
              <a:buChar char=""/>
            </a:pPr>
            <a:endParaRPr lang="en-US" b="1" dirty="0">
              <a:solidFill>
                <a:srgbClr val="000000"/>
              </a:solidFill>
              <a:latin typeface="Courier New" panose="02070309020205020404" pitchFamily="49" charset="0"/>
              <a:cs typeface="Courier New" panose="02070309020205020404" pitchFamily="49" charset="0"/>
            </a:endParaRPr>
          </a:p>
          <a:p>
            <a:pPr>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Blue-Ray disc (BD) types:</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BD-ROM</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BD-R – Blue-Ray Recordable (Single Write)</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BD-RE - Blue-Ray Re-Writable (Multiple Write)</a:t>
            </a:r>
          </a:p>
          <a:p>
            <a:pPr marL="800100" lvl="1" indent="-34290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BD-XL - Blue-Ray Double Capacity Re-Writable (Multiple Write)</a:t>
            </a:r>
          </a:p>
          <a:p>
            <a:endParaRPr lang="en-US"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Just like DVDs, blue-ray discs use Universal Disk Format (UDF) filesystem</a:t>
            </a:r>
          </a:p>
          <a:p>
            <a:pPr marL="342900" indent="-342900">
              <a:buFont typeface="Wingdings" panose="05000000000000000000" pitchFamily="2" charset="2"/>
              <a:buChar char="Ø"/>
            </a:pPr>
            <a:endParaRPr lang="en-US"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Blue-Ray Discs can be configured with Digital Rights Management (DRM) protection measures included encryption</a:t>
            </a:r>
          </a:p>
          <a:p>
            <a:pPr marL="800100" lvl="1" indent="-342900">
              <a:buFont typeface="Wingdings" panose="05000000000000000000" pitchFamily="2" charset="2"/>
              <a:buChar char="ü"/>
            </a:pPr>
            <a:endParaRPr lang="en-US"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7457333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Additional Media Interfaces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13122" y="754143"/>
            <a:ext cx="8917755" cy="5967167"/>
          </a:xfrm>
          <a:prstGeom prst="rect">
            <a:avLst/>
          </a:prstGeom>
          <a:noFill/>
          <a:ln>
            <a:noFill/>
          </a:ln>
        </p:spPr>
        <p:txBody>
          <a:bodyPr lIns="90000" tIns="45000" rIns="90000" bIns="45000"/>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Mini-SATA (mSATA)</a:t>
            </a: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Micro SATA</a:t>
            </a: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M.2</a:t>
            </a: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pPr>
            <a:r>
              <a:rPr lang="en-US" b="1" dirty="0">
                <a:solidFill>
                  <a:srgbClr val="000000"/>
                </a:solidFill>
                <a:latin typeface="Courier New" panose="02070309020205020404" pitchFamily="49" charset="0"/>
                <a:cs typeface="Courier New" panose="02070309020205020404" pitchFamily="49" charset="0"/>
              </a:rPr>
              <a:t> </a:t>
            </a:r>
          </a:p>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SATA Express</a:t>
            </a:r>
          </a:p>
        </p:txBody>
      </p:sp>
      <p:pic>
        <p:nvPicPr>
          <p:cNvPr id="8" name="Picture 7" descr="A circuit board&#10;&#10;Description automatically generated">
            <a:extLst>
              <a:ext uri="{FF2B5EF4-FFF2-40B4-BE49-F238E27FC236}">
                <a16:creationId xmlns:a16="http://schemas.microsoft.com/office/drawing/2014/main" id="{A8FD939F-4C5E-46C3-8495-4407BE2EAA16}"/>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5938" r="90000">
                        <a14:foregroundMark x1="5938" y1="42344" x2="12188" y2="40625"/>
                        <a14:backgroundMark x1="32656" y1="65313" x2="57969" y2="62969"/>
                        <a14:backgroundMark x1="57969" y1="62969" x2="77031" y2="63438"/>
                        <a14:backgroundMark x1="77031" y1="63438" x2="82031" y2="62500"/>
                        <a14:backgroundMark x1="76875" y1="41250" x2="62969" y2="66875"/>
                        <a14:backgroundMark x1="62969" y1="66875" x2="49688" y2="75781"/>
                        <a14:backgroundMark x1="49688" y1="75781" x2="46875" y2="80625"/>
                        <a14:backgroundMark x1="69531" y1="45313" x2="35469" y2="59688"/>
                        <a14:backgroundMark x1="30469" y1="64219" x2="24844" y2="67344"/>
                      </a14:backgroundRemoval>
                    </a14:imgEffect>
                  </a14:imgLayer>
                </a14:imgProps>
              </a:ext>
              <a:ext uri="{28A0092B-C50C-407E-A947-70E740481C1C}">
                <a14:useLocalDpi xmlns:a14="http://schemas.microsoft.com/office/drawing/2010/main" val="0"/>
              </a:ext>
            </a:extLst>
          </a:blip>
          <a:srcRect l="2440" t="16155" r="21684" b="37045"/>
          <a:stretch/>
        </p:blipFill>
        <p:spPr>
          <a:xfrm>
            <a:off x="3383943" y="4213698"/>
            <a:ext cx="2376113" cy="1465558"/>
          </a:xfrm>
          <a:prstGeom prst="rect">
            <a:avLst/>
          </a:prstGeom>
        </p:spPr>
      </p:pic>
      <p:pic>
        <p:nvPicPr>
          <p:cNvPr id="10" name="Picture 9" descr="A circuit board&#10;&#10;Description automatically generated">
            <a:extLst>
              <a:ext uri="{FF2B5EF4-FFF2-40B4-BE49-F238E27FC236}">
                <a16:creationId xmlns:a16="http://schemas.microsoft.com/office/drawing/2014/main" id="{223BEA2D-BE50-4BE0-B51D-B04A94B1CB2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13583" t="22668" r="13583" b="18260"/>
          <a:stretch/>
        </p:blipFill>
        <p:spPr>
          <a:xfrm>
            <a:off x="3592040" y="840396"/>
            <a:ext cx="1959920" cy="1192181"/>
          </a:xfrm>
          <a:prstGeom prst="rect">
            <a:avLst/>
          </a:prstGeom>
        </p:spPr>
      </p:pic>
      <p:pic>
        <p:nvPicPr>
          <p:cNvPr id="12" name="Picture 11" descr="A circuit board&#10;&#10;Description automatically generated">
            <a:extLst>
              <a:ext uri="{FF2B5EF4-FFF2-40B4-BE49-F238E27FC236}">
                <a16:creationId xmlns:a16="http://schemas.microsoft.com/office/drawing/2014/main" id="{981FE376-AEE6-4930-85BF-1B9CC25AE4C6}"/>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0000" b="90000" l="6250" r="92375">
                        <a14:foregroundMark x1="11125" y1="22667" x2="11375" y2="26167"/>
                        <a14:foregroundMark x1="10875" y1="38167" x2="10875" y2="45333"/>
                        <a14:foregroundMark x1="9000" y1="56667" x2="8625" y2="68833"/>
                        <a14:foregroundMark x1="27625" y1="88333" x2="34625" y2="88000"/>
                        <a14:foregroundMark x1="92375" y1="67833" x2="91625" y2="60667"/>
                        <a14:foregroundMark x1="6250" y1="83000" x2="6500" y2="79000"/>
                      </a14:backgroundRemoval>
                    </a14:imgEffect>
                  </a14:imgLayer>
                </a14:imgProps>
              </a:ext>
              <a:ext uri="{28A0092B-C50C-407E-A947-70E740481C1C}">
                <a14:useLocalDpi xmlns:a14="http://schemas.microsoft.com/office/drawing/2010/main" val="0"/>
              </a:ext>
            </a:extLst>
          </a:blip>
          <a:srcRect t="10629" r="4653" b="6495"/>
          <a:stretch/>
        </p:blipFill>
        <p:spPr>
          <a:xfrm>
            <a:off x="3535144" y="2458416"/>
            <a:ext cx="2073712" cy="1351866"/>
          </a:xfrm>
          <a:prstGeom prst="rect">
            <a:avLst/>
          </a:prstGeom>
        </p:spPr>
      </p:pic>
      <p:pic>
        <p:nvPicPr>
          <p:cNvPr id="3" name="Picture 2" descr="A circuit board&#10;&#10;Description automatically generated">
            <a:extLst>
              <a:ext uri="{FF2B5EF4-FFF2-40B4-BE49-F238E27FC236}">
                <a16:creationId xmlns:a16="http://schemas.microsoft.com/office/drawing/2014/main" id="{C87F3889-7449-468F-A3A2-CAF3BE7ABC5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0703" t="21615" b="22726"/>
          <a:stretch/>
        </p:blipFill>
        <p:spPr>
          <a:xfrm>
            <a:off x="3334512" y="5863472"/>
            <a:ext cx="2474976" cy="914400"/>
          </a:xfrm>
          <a:prstGeom prst="rect">
            <a:avLst/>
          </a:prstGeom>
        </p:spPr>
      </p:pic>
    </p:spTree>
    <p:extLst>
      <p:ext uri="{BB962C8B-B14F-4D97-AF65-F5344CB8AC3E}">
        <p14:creationId xmlns:p14="http://schemas.microsoft.com/office/powerpoint/2010/main" val="125180334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Other Media Connectors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13122" y="782425"/>
            <a:ext cx="8917755" cy="2978870"/>
          </a:xfrm>
          <a:prstGeom prst="rect">
            <a:avLst/>
          </a:prstGeom>
          <a:noFill/>
          <a:ln>
            <a:noFill/>
          </a:ln>
        </p:spPr>
        <p:txBody>
          <a:bodyPr lIns="90000" tIns="45000" rIns="90000" bIns="45000"/>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a:t>
            </a:r>
            <a:r>
              <a:rPr lang="en-US" b="1" dirty="0" err="1">
                <a:solidFill>
                  <a:srgbClr val="000000"/>
                </a:solidFill>
                <a:latin typeface="Courier New" panose="02070309020205020404" pitchFamily="49" charset="0"/>
                <a:cs typeface="Courier New" panose="02070309020205020404" pitchFamily="49" charset="0"/>
              </a:rPr>
              <a:t>Fibre</a:t>
            </a:r>
            <a:r>
              <a:rPr lang="en-US" b="1" dirty="0">
                <a:solidFill>
                  <a:srgbClr val="000000"/>
                </a:solidFill>
                <a:latin typeface="Courier New" panose="02070309020205020404" pitchFamily="49" charset="0"/>
                <a:cs typeface="Courier New" panose="02070309020205020404" pitchFamily="49" charset="0"/>
              </a:rPr>
              <a:t> Channel (FC)</a:t>
            </a: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pPr>
            <a:endParaRPr lang="en-US"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Non-Volatile Memory Express (NVME) with Peripheral Component Interconnect Express (PCI-E)</a:t>
            </a:r>
          </a:p>
        </p:txBody>
      </p:sp>
      <p:pic>
        <p:nvPicPr>
          <p:cNvPr id="14" name="Picture 13">
            <a:extLst>
              <a:ext uri="{FF2B5EF4-FFF2-40B4-BE49-F238E27FC236}">
                <a16:creationId xmlns:a16="http://schemas.microsoft.com/office/drawing/2014/main" id="{FE3A5AA4-4EF6-4711-91BE-DFFDAE25C79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40" b="89759" l="5116" r="90000">
                        <a14:foregroundMark x1="12093" y1="21084" x2="21395" y2="31024"/>
                        <a14:foregroundMark x1="21395" y1="31024" x2="21395" y2="31024"/>
                        <a14:foregroundMark x1="5116" y1="12651" x2="6977" y2="14458"/>
                        <a14:foregroundMark x1="28372" y1="40361" x2="30000" y2="41265"/>
                        <a14:foregroundMark x1="57907" y1="30120" x2="63023" y2="32530"/>
                        <a14:foregroundMark x1="80233" y1="10843" x2="86047" y2="13554"/>
                        <a14:foregroundMark x1="87209" y1="15361" x2="90000" y2="15964"/>
                        <a14:foregroundMark x1="85349" y1="13855" x2="76512" y2="10843"/>
                        <a14:foregroundMark x1="63721" y1="81024" x2="86279" y2="66265"/>
                        <a14:foregroundMark x1="16047" y1="68675" x2="36047" y2="79518"/>
                      </a14:backgroundRemoval>
                    </a14:imgEffect>
                  </a14:imgLayer>
                </a14:imgProps>
              </a:ext>
              <a:ext uri="{28A0092B-C50C-407E-A947-70E740481C1C}">
                <a14:useLocalDpi xmlns:a14="http://schemas.microsoft.com/office/drawing/2010/main" val="0"/>
              </a:ext>
            </a:extLst>
          </a:blip>
          <a:srcRect t="6775" r="7135" b="55887"/>
          <a:stretch/>
        </p:blipFill>
        <p:spPr>
          <a:xfrm>
            <a:off x="282803" y="1470381"/>
            <a:ext cx="3803520" cy="1180708"/>
          </a:xfrm>
          <a:prstGeom prst="rect">
            <a:avLst/>
          </a:prstGeom>
        </p:spPr>
      </p:pic>
      <p:pic>
        <p:nvPicPr>
          <p:cNvPr id="16" name="Picture 15">
            <a:extLst>
              <a:ext uri="{FF2B5EF4-FFF2-40B4-BE49-F238E27FC236}">
                <a16:creationId xmlns:a16="http://schemas.microsoft.com/office/drawing/2014/main" id="{B3E7993F-827E-46FC-843D-C0919E75523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40" b="89759" l="5116" r="90000">
                        <a14:foregroundMark x1="12093" y1="21084" x2="21395" y2="31024"/>
                        <a14:foregroundMark x1="21395" y1="31024" x2="21395" y2="31024"/>
                        <a14:foregroundMark x1="5116" y1="12651" x2="6977" y2="14458"/>
                        <a14:foregroundMark x1="28372" y1="40361" x2="30000" y2="41265"/>
                        <a14:foregroundMark x1="57907" y1="30120" x2="63023" y2="32530"/>
                        <a14:foregroundMark x1="80233" y1="10843" x2="86047" y2="13554"/>
                        <a14:foregroundMark x1="87209" y1="15361" x2="90000" y2="15964"/>
                        <a14:foregroundMark x1="85349" y1="13855" x2="76512" y2="10843"/>
                        <a14:foregroundMark x1="63721" y1="81024" x2="86279" y2="66265"/>
                        <a14:foregroundMark x1="16047" y1="68675" x2="36047" y2="79518"/>
                      </a14:backgroundRemoval>
                    </a14:imgEffect>
                  </a14:imgLayer>
                </a14:imgProps>
              </a:ext>
              <a:ext uri="{28A0092B-C50C-407E-A947-70E740481C1C}">
                <a14:useLocalDpi xmlns:a14="http://schemas.microsoft.com/office/drawing/2010/main" val="0"/>
              </a:ext>
            </a:extLst>
          </a:blip>
          <a:srcRect t="56438" b="6226"/>
          <a:stretch/>
        </p:blipFill>
        <p:spPr>
          <a:xfrm>
            <a:off x="4812576" y="1470381"/>
            <a:ext cx="4095750" cy="1180708"/>
          </a:xfrm>
          <a:prstGeom prst="rect">
            <a:avLst/>
          </a:prstGeom>
        </p:spPr>
      </p:pic>
      <p:sp>
        <p:nvSpPr>
          <p:cNvPr id="15" name="Rectangle 14">
            <a:extLst>
              <a:ext uri="{FF2B5EF4-FFF2-40B4-BE49-F238E27FC236}">
                <a16:creationId xmlns:a16="http://schemas.microsoft.com/office/drawing/2014/main" id="{DCCB6207-3CDA-4907-8412-278E32D9F4A8}"/>
              </a:ext>
            </a:extLst>
          </p:cNvPr>
          <p:cNvSpPr/>
          <p:nvPr/>
        </p:nvSpPr>
        <p:spPr>
          <a:xfrm>
            <a:off x="0" y="6543293"/>
            <a:ext cx="5155097" cy="276999"/>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https://www.lascon.co.uk/SAN-Cables-and-Connectors.php</a:t>
            </a:r>
          </a:p>
        </p:txBody>
      </p:sp>
      <p:pic>
        <p:nvPicPr>
          <p:cNvPr id="20" name="Picture 19" descr="A circuit board&#10;&#10;Description automatically generated">
            <a:extLst>
              <a:ext uri="{FF2B5EF4-FFF2-40B4-BE49-F238E27FC236}">
                <a16:creationId xmlns:a16="http://schemas.microsoft.com/office/drawing/2014/main" id="{89E5E366-C5C7-430E-ACDB-4D727579DA4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5167" r="95833">
                        <a14:foregroundMark x1="5333" y1="45833" x2="10333" y2="47667"/>
                        <a14:foregroundMark x1="91333" y1="45333" x2="91333" y2="36500"/>
                        <a14:foregroundMark x1="91333" y1="43167" x2="95833" y2="44000"/>
                        <a14:foregroundMark x1="38833" y1="84500" x2="39833" y2="86167"/>
                      </a14:backgroundRemoval>
                    </a14:imgEffect>
                  </a14:imgLayer>
                </a14:imgProps>
              </a:ext>
              <a:ext uri="{28A0092B-C50C-407E-A947-70E740481C1C}">
                <a14:useLocalDpi xmlns:a14="http://schemas.microsoft.com/office/drawing/2010/main" val="0"/>
              </a:ext>
            </a:extLst>
          </a:blip>
          <a:srcRect t="15532" r="1478" b="12852"/>
          <a:stretch/>
        </p:blipFill>
        <p:spPr>
          <a:xfrm>
            <a:off x="2769360" y="3676454"/>
            <a:ext cx="3605281" cy="2620651"/>
          </a:xfrm>
          <a:prstGeom prst="rect">
            <a:avLst/>
          </a:prstGeom>
        </p:spPr>
      </p:pic>
    </p:spTree>
    <p:extLst>
      <p:ext uri="{BB962C8B-B14F-4D97-AF65-F5344CB8AC3E}">
        <p14:creationId xmlns:p14="http://schemas.microsoft.com/office/powerpoint/2010/main" val="27494245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NVME Forensic Considerations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82B572BB-1029-4E30-B7C9-1D200FAEB91D}"/>
              </a:ext>
            </a:extLst>
          </p:cNvPr>
          <p:cNvSpPr/>
          <p:nvPr/>
        </p:nvSpPr>
        <p:spPr>
          <a:xfrm>
            <a:off x="113122" y="782424"/>
            <a:ext cx="8917755" cy="4025246"/>
          </a:xfrm>
          <a:prstGeom prst="rect">
            <a:avLst/>
          </a:prstGeom>
          <a:noFill/>
          <a:ln>
            <a:noFill/>
          </a:ln>
        </p:spPr>
        <p:txBody>
          <a:bodyPr lIns="90000" tIns="45000" rIns="90000" bIns="45000"/>
          <a:lstStyle/>
          <a:p>
            <a:pPr>
              <a:lnSpc>
                <a:spcPct val="100000"/>
              </a:lnSpc>
              <a:buFont typeface="Wingdings" charset="2"/>
              <a:buChar char=""/>
            </a:pPr>
            <a:r>
              <a:rPr lang="en-US" b="1" dirty="0">
                <a:solidFill>
                  <a:srgbClr val="000000"/>
                </a:solidFill>
                <a:latin typeface="Courier New" panose="02070309020205020404" pitchFamily="49" charset="0"/>
                <a:cs typeface="Courier New" panose="02070309020205020404" pitchFamily="49" charset="0"/>
              </a:rPr>
              <a:t> Although NVME-based disks are block devices, they cannot be accessed in the same method as a SCSI-based disk since the protocols are different</a:t>
            </a:r>
          </a:p>
          <a:p>
            <a:pPr marL="742950" lvl="1" indent="-285750">
              <a:buFont typeface="Wingdings" panose="05000000000000000000" pitchFamily="2" charset="2"/>
              <a:buChar char="ü"/>
            </a:pPr>
            <a:r>
              <a:rPr lang="en-US" b="1" dirty="0">
                <a:solidFill>
                  <a:srgbClr val="000000"/>
                </a:solidFill>
                <a:latin typeface="Courier New" panose="02070309020205020404" pitchFamily="49" charset="0"/>
                <a:cs typeface="Courier New" panose="02070309020205020404" pitchFamily="49" charset="0"/>
              </a:rPr>
              <a:t>/dev/sdX vs. /dev/nvmeXnX</a:t>
            </a:r>
          </a:p>
          <a:p>
            <a:pPr marL="285750" indent="-285750">
              <a:buFont typeface="Wingdings" panose="05000000000000000000" pitchFamily="2" charset="2"/>
              <a:buChar char="ü"/>
            </a:pPr>
            <a:endParaRPr lang="en-US" b="1" dirty="0">
              <a:solidFill>
                <a:srgbClr val="000000"/>
              </a:solidFill>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r>
              <a:rPr lang="en-US" b="1" dirty="0">
                <a:solidFill>
                  <a:srgbClr val="000000"/>
                </a:solidFill>
                <a:latin typeface="Courier New" panose="02070309020205020404" pitchFamily="49" charset="0"/>
                <a:cs typeface="Courier New" panose="02070309020205020404" pitchFamily="49" charset="0"/>
              </a:rPr>
              <a:t>NVME use is relatively new and there have been additions to write-blockers to collect NVME-based disk images</a:t>
            </a:r>
          </a:p>
        </p:txBody>
      </p:sp>
      <p:pic>
        <p:nvPicPr>
          <p:cNvPr id="3" name="Picture 2" descr="A screenshot of a cell phone&#10;&#10;Description automatically generated">
            <a:extLst>
              <a:ext uri="{FF2B5EF4-FFF2-40B4-BE49-F238E27FC236}">
                <a16:creationId xmlns:a16="http://schemas.microsoft.com/office/drawing/2014/main" id="{0B5D5F86-DE07-4364-9428-17C8EB1D2C28}"/>
              </a:ext>
            </a:extLst>
          </p:cNvPr>
          <p:cNvPicPr>
            <a:picLocks noChangeAspect="1"/>
          </p:cNvPicPr>
          <p:nvPr/>
        </p:nvPicPr>
        <p:blipFill rotWithShape="1">
          <a:blip r:embed="rId2">
            <a:extLst>
              <a:ext uri="{28A0092B-C50C-407E-A947-70E740481C1C}">
                <a14:useLocalDpi xmlns:a14="http://schemas.microsoft.com/office/drawing/2010/main" val="0"/>
              </a:ext>
            </a:extLst>
          </a:blip>
          <a:srcRect l="-448" t="29219" r="448" b="29637"/>
          <a:stretch/>
        </p:blipFill>
        <p:spPr>
          <a:xfrm>
            <a:off x="1914771" y="5542663"/>
            <a:ext cx="3449081" cy="1065826"/>
          </a:xfrm>
          <a:prstGeom prst="rect">
            <a:avLst/>
          </a:prstGeom>
        </p:spPr>
      </p:pic>
      <p:pic>
        <p:nvPicPr>
          <p:cNvPr id="5" name="Picture 4" descr="A circuit board&#10;&#10;Description automatically generated">
            <a:extLst>
              <a:ext uri="{FF2B5EF4-FFF2-40B4-BE49-F238E27FC236}">
                <a16:creationId xmlns:a16="http://schemas.microsoft.com/office/drawing/2014/main" id="{560C764F-09C1-45A9-B87A-960CEE123D8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86" b="96680" l="8008" r="98633">
                        <a14:foregroundMark x1="15137" y1="36914" x2="21875" y2="58398"/>
                        <a14:foregroundMark x1="21875" y1="58398" x2="22070" y2="58789"/>
                        <a14:foregroundMark x1="21191" y1="70117" x2="31738" y2="73047"/>
                        <a14:foregroundMark x1="31738" y1="73047" x2="61719" y2="66406"/>
                        <a14:foregroundMark x1="61719" y1="66406" x2="87500" y2="47852"/>
                        <a14:foregroundMark x1="87500" y1="47852" x2="91992" y2="40039"/>
                        <a14:foregroundMark x1="91992" y1="40039" x2="91211" y2="26953"/>
                        <a14:foregroundMark x1="91211" y1="26953" x2="85645" y2="6055"/>
                        <a14:foregroundMark x1="85645" y1="6055" x2="74121" y2="7422"/>
                        <a14:foregroundMark x1="74121" y1="7422" x2="71680" y2="9570"/>
                        <a14:foregroundMark x1="43848" y1="39648" x2="64941" y2="32422"/>
                        <a14:foregroundMark x1="94238" y1="48633" x2="94141" y2="31445"/>
                        <a14:foregroundMark x1="96875" y1="50391" x2="98828" y2="50391"/>
                        <a14:foregroundMark x1="87109" y1="2344" x2="88379" y2="586"/>
                        <a14:foregroundMark x1="9668" y1="37305" x2="8008" y2="3320"/>
                        <a14:foregroundMark x1="8008" y1="3320" x2="8008" y2="3320"/>
                        <a14:foregroundMark x1="14453" y1="96680" x2="13477" y2="84766"/>
                        <a14:foregroundMark x1="43848" y1="88867" x2="46777" y2="86133"/>
                        <a14:foregroundMark x1="51758" y1="85352" x2="61035" y2="82422"/>
                        <a14:foregroundMark x1="60449" y1="82617" x2="60156" y2="77148"/>
                        <a14:backgroundMark x1="77148" y1="1367" x2="78125" y2="586"/>
                      </a14:backgroundRemoval>
                    </a14:imgEffect>
                  </a14:imgLayer>
                </a14:imgProps>
              </a:ext>
              <a:ext uri="{28A0092B-C50C-407E-A947-70E740481C1C}">
                <a14:useLocalDpi xmlns:a14="http://schemas.microsoft.com/office/drawing/2010/main" val="0"/>
              </a:ext>
            </a:extLst>
          </a:blip>
          <a:stretch>
            <a:fillRect/>
          </a:stretch>
        </p:blipFill>
        <p:spPr>
          <a:xfrm>
            <a:off x="113122" y="3060790"/>
            <a:ext cx="4414002" cy="2207001"/>
          </a:xfrm>
          <a:prstGeom prst="rect">
            <a:avLst/>
          </a:prstGeom>
        </p:spPr>
      </p:pic>
      <p:pic>
        <p:nvPicPr>
          <p:cNvPr id="8" name="Picture 7" descr="A circuit board&#10;&#10;Description automatically generated">
            <a:extLst>
              <a:ext uri="{FF2B5EF4-FFF2-40B4-BE49-F238E27FC236}">
                <a16:creationId xmlns:a16="http://schemas.microsoft.com/office/drawing/2014/main" id="{D92BEF63-C0FA-40D0-BE87-92C81A91BB8B}"/>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3555" b="89722" l="9143" r="91429">
                        <a14:foregroundMark x1="84143" y1="39400" x2="87857" y2="43469"/>
                        <a14:foregroundMark x1="89143" y1="42184" x2="91571" y2="41542"/>
                        <a14:foregroundMark x1="29857" y1="82869" x2="31286" y2="82655"/>
                        <a14:foregroundMark x1="25571" y1="80086" x2="27571" y2="81156"/>
                        <a14:foregroundMark x1="15143" y1="68737" x2="12429" y2="76017"/>
                        <a14:foregroundMark x1="12429" y1="76017" x2="9143" y2="80942"/>
                        <a14:foregroundMark x1="9857" y1="87152" x2="9857" y2="89722"/>
                        <a14:foregroundMark x1="27571" y1="29764" x2="27429" y2="23555"/>
                      </a14:backgroundRemoval>
                    </a14:imgEffect>
                  </a14:imgLayer>
                </a14:imgProps>
              </a:ext>
              <a:ext uri="{28A0092B-C50C-407E-A947-70E740481C1C}">
                <a14:useLocalDpi xmlns:a14="http://schemas.microsoft.com/office/drawing/2010/main" val="0"/>
              </a:ext>
            </a:extLst>
          </a:blip>
          <a:srcRect l="6737" t="20635" r="6735" b="8158"/>
          <a:stretch/>
        </p:blipFill>
        <p:spPr>
          <a:xfrm>
            <a:off x="4809012" y="3141835"/>
            <a:ext cx="3853281" cy="2115527"/>
          </a:xfrm>
          <a:prstGeom prst="rect">
            <a:avLst/>
          </a:prstGeom>
        </p:spPr>
      </p:pic>
    </p:spTree>
    <p:extLst>
      <p:ext uri="{BB962C8B-B14F-4D97-AF65-F5344CB8AC3E}">
        <p14:creationId xmlns:p14="http://schemas.microsoft.com/office/powerpoint/2010/main" val="7395734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80" y="2760461"/>
            <a:ext cx="8229240" cy="1337078"/>
          </a:xfrm>
        </p:spPr>
        <p:txBody>
          <a:bodyPr/>
          <a:lstStyle/>
          <a:p>
            <a:pPr algn="ctr"/>
            <a:r>
              <a:rPr lang="en-US" sz="2800" b="1" dirty="0">
                <a:latin typeface="Courier New" panose="02070309020205020404" pitchFamily="49" charset="0"/>
                <a:cs typeface="Courier New" panose="02070309020205020404" pitchFamily="49" charset="0"/>
              </a:rPr>
              <a:t>Media Detection and Configuration</a:t>
            </a:r>
          </a:p>
        </p:txBody>
      </p:sp>
    </p:spTree>
    <p:extLst>
      <p:ext uri="{BB962C8B-B14F-4D97-AF65-F5344CB8AC3E}">
        <p14:creationId xmlns:p14="http://schemas.microsoft.com/office/powerpoint/2010/main" val="136514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SIFT Installation - Ubuntu</a:t>
            </a:r>
            <a:endParaRPr lang="en-US" sz="2800"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A1BC94D2-7FCE-4679-AD30-69EAC1C2E5C0}"/>
              </a:ext>
            </a:extLst>
          </p:cNvPr>
          <p:cNvPicPr>
            <a:picLocks noChangeAspect="1"/>
          </p:cNvPicPr>
          <p:nvPr/>
        </p:nvPicPr>
        <p:blipFill>
          <a:blip r:embed="rId2"/>
          <a:stretch>
            <a:fillRect/>
          </a:stretch>
        </p:blipFill>
        <p:spPr>
          <a:xfrm>
            <a:off x="1353256" y="3290166"/>
            <a:ext cx="6437489" cy="3413210"/>
          </a:xfrm>
          <a:prstGeom prst="rect">
            <a:avLst/>
          </a:prstGeom>
          <a:ln>
            <a:solidFill>
              <a:schemeClr val="tx1"/>
            </a:solidFill>
          </a:ln>
        </p:spPr>
      </p:pic>
      <p:pic>
        <p:nvPicPr>
          <p:cNvPr id="3" name="Picture 2">
            <a:extLst>
              <a:ext uri="{FF2B5EF4-FFF2-40B4-BE49-F238E27FC236}">
                <a16:creationId xmlns:a16="http://schemas.microsoft.com/office/drawing/2014/main" id="{4D16E6E4-1156-43CD-8E4F-495696EB8152}"/>
              </a:ext>
            </a:extLst>
          </p:cNvPr>
          <p:cNvPicPr>
            <a:picLocks noChangeAspect="1"/>
          </p:cNvPicPr>
          <p:nvPr/>
        </p:nvPicPr>
        <p:blipFill>
          <a:blip r:embed="rId3"/>
          <a:stretch>
            <a:fillRect/>
          </a:stretch>
        </p:blipFill>
        <p:spPr>
          <a:xfrm>
            <a:off x="5799171" y="1143463"/>
            <a:ext cx="3156292" cy="1705628"/>
          </a:xfrm>
          <a:prstGeom prst="rect">
            <a:avLst/>
          </a:prstGeom>
          <a:ln>
            <a:solidFill>
              <a:schemeClr val="tx1"/>
            </a:solidFill>
          </a:ln>
        </p:spPr>
      </p:pic>
      <p:pic>
        <p:nvPicPr>
          <p:cNvPr id="4" name="Picture 3">
            <a:extLst>
              <a:ext uri="{FF2B5EF4-FFF2-40B4-BE49-F238E27FC236}">
                <a16:creationId xmlns:a16="http://schemas.microsoft.com/office/drawing/2014/main" id="{025027F0-5273-4970-8659-3E37E12E1AB2}"/>
              </a:ext>
            </a:extLst>
          </p:cNvPr>
          <p:cNvPicPr>
            <a:picLocks noChangeAspect="1"/>
          </p:cNvPicPr>
          <p:nvPr/>
        </p:nvPicPr>
        <p:blipFill>
          <a:blip r:embed="rId4"/>
          <a:stretch>
            <a:fillRect/>
          </a:stretch>
        </p:blipFill>
        <p:spPr>
          <a:xfrm>
            <a:off x="75415" y="818737"/>
            <a:ext cx="5512928" cy="2355080"/>
          </a:xfrm>
          <a:prstGeom prst="rect">
            <a:avLst/>
          </a:prstGeom>
          <a:ln>
            <a:solidFill>
              <a:schemeClr val="tx1"/>
            </a:solidFill>
          </a:ln>
        </p:spPr>
      </p:pic>
    </p:spTree>
    <p:extLst>
      <p:ext uri="{BB962C8B-B14F-4D97-AF65-F5344CB8AC3E}">
        <p14:creationId xmlns:p14="http://schemas.microsoft.com/office/powerpoint/2010/main" val="12105063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External Media Detection</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429125" y="993030"/>
            <a:ext cx="8140148" cy="2070681"/>
          </a:xfrm>
          <a:prstGeom prst="rect">
            <a:avLst/>
          </a:prstGeom>
          <a:noFill/>
          <a:ln>
            <a:noFill/>
          </a:ln>
        </p:spPr>
        <p:txBody>
          <a:bodyPr lIns="90000" tIns="45000" rIns="90000" bIns="45000" anchor="t"/>
          <a:lstStyle/>
          <a:p>
            <a:pPr>
              <a:lnSpc>
                <a:spcPct val="100000"/>
              </a:lnSpc>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Connect drive to host</a:t>
            </a:r>
          </a:p>
          <a:p>
            <a:pPr>
              <a:lnSpc>
                <a:spcPct val="100000"/>
              </a:lnSpc>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Connect drive to guest</a:t>
            </a:r>
          </a:p>
          <a:p>
            <a:pPr>
              <a:lnSpc>
                <a:spcPct val="100000"/>
              </a:lnSpc>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Available devices</a:t>
            </a:r>
          </a:p>
          <a:p>
            <a:pPr>
              <a:lnSpc>
                <a:spcPct val="100000"/>
              </a:lnSpc>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Auto mount vs. read only</a:t>
            </a:r>
          </a:p>
          <a:p>
            <a:pPr>
              <a:lnSpc>
                <a:spcPct val="100000"/>
              </a:lnSpc>
              <a:buFont typeface="Wingdings" charset="2"/>
              <a:buChar char=""/>
            </a:pPr>
            <a:r>
              <a:rPr lang="en-US" sz="2400" b="1" dirty="0">
                <a:solidFill>
                  <a:srgbClr val="000000"/>
                </a:solidFill>
                <a:latin typeface="Courier New" panose="02070309020205020404" pitchFamily="49" charset="0"/>
                <a:cs typeface="Courier New" panose="02070309020205020404" pitchFamily="49" charset="0"/>
              </a:rPr>
              <a:t> Write blocking</a:t>
            </a:r>
          </a:p>
          <a:p>
            <a:pPr marL="800100" lvl="1" indent="-342900">
              <a:buFont typeface="Wingdings" panose="05000000000000000000" pitchFamily="2" charset="2"/>
              <a:buChar char="ü"/>
            </a:pPr>
            <a:endParaRPr lang="en-US" sz="2400" b="1" dirty="0">
              <a:solidFill>
                <a:srgbClr val="00000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26DBB7A6-79F3-4CEC-A556-CC9C5E392402}"/>
              </a:ext>
            </a:extLst>
          </p:cNvPr>
          <p:cNvPicPr>
            <a:picLocks noChangeAspect="1"/>
          </p:cNvPicPr>
          <p:nvPr/>
        </p:nvPicPr>
        <p:blipFill rotWithShape="1">
          <a:blip r:embed="rId2"/>
          <a:srcRect l="529" t="1807" r="1538" b="2627"/>
          <a:stretch/>
        </p:blipFill>
        <p:spPr>
          <a:xfrm>
            <a:off x="2978956" y="3968108"/>
            <a:ext cx="3226526" cy="1704737"/>
          </a:xfrm>
          <a:prstGeom prst="rect">
            <a:avLst/>
          </a:prstGeom>
          <a:ln>
            <a:solidFill>
              <a:schemeClr val="tx1"/>
            </a:solidFill>
          </a:ln>
        </p:spPr>
      </p:pic>
      <p:pic>
        <p:nvPicPr>
          <p:cNvPr id="3" name="Picture 2">
            <a:extLst>
              <a:ext uri="{FF2B5EF4-FFF2-40B4-BE49-F238E27FC236}">
                <a16:creationId xmlns:a16="http://schemas.microsoft.com/office/drawing/2014/main" id="{F4BE41FD-428C-4DF0-BF12-51B67B854099}"/>
              </a:ext>
            </a:extLst>
          </p:cNvPr>
          <p:cNvPicPr>
            <a:picLocks noChangeAspect="1"/>
          </p:cNvPicPr>
          <p:nvPr/>
        </p:nvPicPr>
        <p:blipFill rotWithShape="1">
          <a:blip r:embed="rId3"/>
          <a:srcRect l="84197" b="86546"/>
          <a:stretch/>
        </p:blipFill>
        <p:spPr>
          <a:xfrm>
            <a:off x="6731901" y="4308767"/>
            <a:ext cx="2137083" cy="1023417"/>
          </a:xfrm>
          <a:prstGeom prst="rect">
            <a:avLst/>
          </a:prstGeom>
          <a:ln>
            <a:solidFill>
              <a:schemeClr val="tx1"/>
            </a:solidFill>
          </a:ln>
        </p:spPr>
      </p:pic>
      <p:pic>
        <p:nvPicPr>
          <p:cNvPr id="5" name="Picture 4">
            <a:extLst>
              <a:ext uri="{FF2B5EF4-FFF2-40B4-BE49-F238E27FC236}">
                <a16:creationId xmlns:a16="http://schemas.microsoft.com/office/drawing/2014/main" id="{F52F44F7-B193-46E9-9C1B-82BE08FC760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44" t="20623" r="19796" b="21660"/>
          <a:stretch/>
        </p:blipFill>
        <p:spPr>
          <a:xfrm rot="5400000">
            <a:off x="-56035" y="3914159"/>
            <a:ext cx="2782957" cy="1812637"/>
          </a:xfrm>
          <a:prstGeom prst="rect">
            <a:avLst/>
          </a:prstGeom>
        </p:spPr>
      </p:pic>
    </p:spTree>
    <p:extLst>
      <p:ext uri="{BB962C8B-B14F-4D97-AF65-F5344CB8AC3E}">
        <p14:creationId xmlns:p14="http://schemas.microsoft.com/office/powerpoint/2010/main" val="269927025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78490"/>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Media Detection and Access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273377" y="693180"/>
            <a:ext cx="8710367" cy="6058049"/>
          </a:xfrm>
          <a:prstGeom prst="rect">
            <a:avLst/>
          </a:prstGeom>
          <a:noFill/>
          <a:ln>
            <a:noFill/>
          </a:ln>
        </p:spPr>
        <p:txBody>
          <a:bodyPr lIns="90000" tIns="45000" rIns="90000" bIns="45000" anchor="t"/>
          <a:lstStyle/>
          <a:p>
            <a:pPr>
              <a:lnSpc>
                <a:spcPct val="100000"/>
              </a:lnSpc>
              <a:buFont typeface="Wingdings" charset="2"/>
              <a:buChar char=""/>
            </a:pPr>
            <a:r>
              <a:rPr lang="en-US" sz="1600" b="1" dirty="0">
                <a:solidFill>
                  <a:srgbClr val="000000"/>
                </a:solidFill>
                <a:latin typeface="Courier New" panose="02070309020205020404" pitchFamily="49" charset="0"/>
                <a:cs typeface="Courier New" panose="02070309020205020404" pitchFamily="49" charset="0"/>
              </a:rPr>
              <a:t> Now that we have an initial introduction of the type of media that may be necessary to analyze, we will introduce some initial tools built into SIFT</a:t>
            </a:r>
          </a:p>
          <a:p>
            <a:pPr>
              <a:lnSpc>
                <a:spcPct val="100000"/>
              </a:lnSpc>
            </a:pPr>
            <a:endParaRPr lang="en-US" sz="16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1600" b="1" dirty="0">
                <a:solidFill>
                  <a:srgbClr val="000000"/>
                </a:solidFill>
                <a:latin typeface="Courier New" panose="02070309020205020404" pitchFamily="49" charset="0"/>
                <a:cs typeface="Courier New" panose="02070309020205020404" pitchFamily="49" charset="0"/>
              </a:rPr>
              <a:t> The following Linux locations and commands provide information about attached media:</a:t>
            </a:r>
          </a:p>
        </p:txBody>
      </p:sp>
      <p:sp>
        <p:nvSpPr>
          <p:cNvPr id="2" name="Rectangle 1">
            <a:extLst>
              <a:ext uri="{FF2B5EF4-FFF2-40B4-BE49-F238E27FC236}">
                <a16:creationId xmlns:a16="http://schemas.microsoft.com/office/drawing/2014/main" id="{84150BC0-2014-4EBD-BC1D-96CA65820E2C}"/>
              </a:ext>
            </a:extLst>
          </p:cNvPr>
          <p:cNvSpPr/>
          <p:nvPr/>
        </p:nvSpPr>
        <p:spPr>
          <a:xfrm>
            <a:off x="160256" y="2883223"/>
            <a:ext cx="4572000" cy="3046988"/>
          </a:xfrm>
          <a:prstGeom prst="rect">
            <a:avLst/>
          </a:prstGeom>
        </p:spPr>
        <p:txBody>
          <a:bodyPr>
            <a:spAutoFit/>
          </a:bodyPr>
          <a:lstStyle/>
          <a:p>
            <a:pPr marL="285750" indent="-285750">
              <a:buFont typeface="Wingdings" panose="05000000000000000000" pitchFamily="2" charset="2"/>
              <a:buChar char="ü"/>
            </a:pPr>
            <a:r>
              <a:rPr lang="en-US" sz="1600" b="1" dirty="0">
                <a:latin typeface="Courier New" panose="02070309020205020404" pitchFamily="49" charset="0"/>
                <a:cs typeface="Courier New" panose="02070309020205020404" pitchFamily="49" charset="0"/>
              </a:rPr>
              <a:t>/dev</a:t>
            </a:r>
          </a:p>
          <a:p>
            <a:pPr marL="742950" lvl="1" indent="-285750">
              <a:buFont typeface="Courier New" panose="02070309020205020404" pitchFamily="49" charset="0"/>
              <a:buChar char="o"/>
            </a:pPr>
            <a:r>
              <a:rPr lang="en-US" sz="1600" b="1" dirty="0">
                <a:latin typeface="Courier New" panose="02070309020205020404" pitchFamily="49" charset="0"/>
                <a:cs typeface="Courier New" panose="02070309020205020404" pitchFamily="49" charset="0"/>
              </a:rPr>
              <a:t>Device file repository</a:t>
            </a:r>
          </a:p>
          <a:p>
            <a:pPr marL="285750" indent="-285750">
              <a:buFont typeface="Wingdings" panose="05000000000000000000" pitchFamily="2" charset="2"/>
              <a:buChar char="ü"/>
            </a:pPr>
            <a:r>
              <a:rPr lang="en-US" sz="1600" b="1" dirty="0">
                <a:latin typeface="Courier New" panose="02070309020205020404" pitchFamily="49" charset="0"/>
                <a:cs typeface="Courier New" panose="02070309020205020404" pitchFamily="49" charset="0"/>
              </a:rPr>
              <a:t>dmesg</a:t>
            </a:r>
          </a:p>
          <a:p>
            <a:pPr marL="742950" lvl="1" indent="-285750">
              <a:buFont typeface="Courier New" panose="02070309020205020404" pitchFamily="49" charset="0"/>
              <a:buChar char="o"/>
            </a:pPr>
            <a:r>
              <a:rPr lang="en-US" sz="1600" b="1" dirty="0">
                <a:latin typeface="Courier New" panose="02070309020205020404" pitchFamily="49" charset="0"/>
                <a:cs typeface="Courier New" panose="02070309020205020404" pitchFamily="49" charset="0"/>
              </a:rPr>
              <a:t>Kernel level driver messages</a:t>
            </a:r>
          </a:p>
          <a:p>
            <a:pPr marL="285750" indent="-285750">
              <a:buFont typeface="Wingdings" panose="05000000000000000000" pitchFamily="2" charset="2"/>
              <a:buChar char="ü"/>
            </a:pPr>
            <a:r>
              <a:rPr lang="en-US" sz="1600" b="1" dirty="0">
                <a:latin typeface="Courier New" panose="02070309020205020404" pitchFamily="49" charset="0"/>
                <a:cs typeface="Courier New" panose="02070309020205020404" pitchFamily="49" charset="0"/>
              </a:rPr>
              <a:t>lsblk</a:t>
            </a:r>
          </a:p>
          <a:p>
            <a:pPr marL="742950" lvl="1" indent="-285750">
              <a:buFont typeface="Courier New" panose="02070309020205020404" pitchFamily="49" charset="0"/>
              <a:buChar char="o"/>
            </a:pPr>
            <a:r>
              <a:rPr lang="en-US" sz="1600" b="1" dirty="0">
                <a:latin typeface="Courier New" panose="02070309020205020404" pitchFamily="49" charset="0"/>
                <a:cs typeface="Courier New" panose="02070309020205020404" pitchFamily="49" charset="0"/>
              </a:rPr>
              <a:t>List block devices</a:t>
            </a:r>
          </a:p>
          <a:p>
            <a:pPr marL="285750" indent="-285750">
              <a:buFont typeface="Wingdings" panose="05000000000000000000" pitchFamily="2" charset="2"/>
              <a:buChar char="ü"/>
            </a:pPr>
            <a:r>
              <a:rPr lang="en-US" sz="1600" b="1" dirty="0">
                <a:latin typeface="Courier New" panose="02070309020205020404" pitchFamily="49" charset="0"/>
                <a:cs typeface="Courier New" panose="02070309020205020404" pitchFamily="49" charset="0"/>
              </a:rPr>
              <a:t>blockdev</a:t>
            </a:r>
          </a:p>
          <a:p>
            <a:pPr marL="742950" lvl="1" indent="-285750">
              <a:buFont typeface="Courier New" panose="02070309020205020404" pitchFamily="49" charset="0"/>
              <a:buChar char="o"/>
            </a:pPr>
            <a:r>
              <a:rPr lang="en-US" sz="1600" b="1" dirty="0">
                <a:latin typeface="Courier New" panose="02070309020205020404" pitchFamily="49" charset="0"/>
                <a:cs typeface="Courier New" panose="02070309020205020404" pitchFamily="49" charset="0"/>
              </a:rPr>
              <a:t>Block device system calls</a:t>
            </a:r>
          </a:p>
          <a:p>
            <a:pPr marL="285750" indent="-285750">
              <a:buFont typeface="Wingdings" panose="05000000000000000000" pitchFamily="2" charset="2"/>
              <a:buChar char="ü"/>
            </a:pPr>
            <a:r>
              <a:rPr lang="en-US" sz="1600" b="1" dirty="0">
                <a:latin typeface="Courier New" panose="02070309020205020404" pitchFamily="49" charset="0"/>
                <a:cs typeface="Courier New" panose="02070309020205020404" pitchFamily="49" charset="0"/>
              </a:rPr>
              <a:t>lsscsi</a:t>
            </a:r>
          </a:p>
          <a:p>
            <a:pPr marL="742950" lvl="1" indent="-285750">
              <a:buFont typeface="Courier New" panose="02070309020205020404" pitchFamily="49" charset="0"/>
              <a:buChar char="o"/>
            </a:pPr>
            <a:r>
              <a:rPr lang="en-US" sz="1600" b="1" dirty="0">
                <a:latin typeface="Courier New" panose="02070309020205020404" pitchFamily="49" charset="0"/>
                <a:cs typeface="Courier New" panose="02070309020205020404" pitchFamily="49" charset="0"/>
              </a:rPr>
              <a:t>List SCSI disk attributes</a:t>
            </a:r>
          </a:p>
          <a:p>
            <a:pPr marL="285750" indent="-285750">
              <a:buFont typeface="Wingdings" panose="05000000000000000000" pitchFamily="2" charset="2"/>
              <a:buChar char="ü"/>
            </a:pPr>
            <a:r>
              <a:rPr lang="en-US" sz="1600" b="1" dirty="0">
                <a:latin typeface="Courier New" panose="02070309020205020404" pitchFamily="49" charset="0"/>
                <a:cs typeface="Courier New" panose="02070309020205020404" pitchFamily="49" charset="0"/>
              </a:rPr>
              <a:t>lsusb</a:t>
            </a:r>
          </a:p>
          <a:p>
            <a:pPr marL="742950" lvl="1" indent="-285750">
              <a:buFont typeface="Courier New" panose="02070309020205020404" pitchFamily="49" charset="0"/>
              <a:buChar char="o"/>
            </a:pPr>
            <a:r>
              <a:rPr lang="en-US" sz="1600" b="1" dirty="0">
                <a:latin typeface="Courier New" panose="02070309020205020404" pitchFamily="49" charset="0"/>
                <a:cs typeface="Courier New" panose="02070309020205020404" pitchFamily="49" charset="0"/>
              </a:rPr>
              <a:t>List USB buses</a:t>
            </a:r>
          </a:p>
        </p:txBody>
      </p:sp>
      <p:sp>
        <p:nvSpPr>
          <p:cNvPr id="3" name="Rectangle 2">
            <a:extLst>
              <a:ext uri="{FF2B5EF4-FFF2-40B4-BE49-F238E27FC236}">
                <a16:creationId xmlns:a16="http://schemas.microsoft.com/office/drawing/2014/main" id="{8DC0B87B-8FFE-4D22-A971-DD18EE8EDFB6}"/>
              </a:ext>
            </a:extLst>
          </p:cNvPr>
          <p:cNvSpPr/>
          <p:nvPr/>
        </p:nvSpPr>
        <p:spPr>
          <a:xfrm>
            <a:off x="4941348" y="3158628"/>
            <a:ext cx="4042396" cy="2554545"/>
          </a:xfrm>
          <a:prstGeom prst="rect">
            <a:avLst/>
          </a:prstGeom>
        </p:spPr>
        <p:txBody>
          <a:bodyPr wrap="square">
            <a:spAutoFit/>
          </a:bodyPr>
          <a:lstStyle/>
          <a:p>
            <a:pPr marL="285750" indent="-285750">
              <a:buFont typeface="Wingdings" panose="05000000000000000000" pitchFamily="2" charset="2"/>
              <a:buChar char="ü"/>
            </a:pPr>
            <a:r>
              <a:rPr lang="en-US" sz="1600" b="1" dirty="0">
                <a:latin typeface="Courier New" panose="02070309020205020404" pitchFamily="49" charset="0"/>
                <a:cs typeface="Courier New" panose="02070309020205020404" pitchFamily="49" charset="0"/>
              </a:rPr>
              <a:t>fdisk</a:t>
            </a:r>
          </a:p>
          <a:p>
            <a:pPr marL="742950" lvl="1" indent="-285750">
              <a:buFont typeface="Courier New" panose="02070309020205020404" pitchFamily="49" charset="0"/>
              <a:buChar char="o"/>
            </a:pPr>
            <a:r>
              <a:rPr lang="en-US" sz="1600" b="1" dirty="0">
                <a:latin typeface="Courier New" panose="02070309020205020404" pitchFamily="49" charset="0"/>
                <a:cs typeface="Courier New" panose="02070309020205020404" pitchFamily="49" charset="0"/>
              </a:rPr>
              <a:t>Disk format</a:t>
            </a:r>
          </a:p>
          <a:p>
            <a:pPr marL="285750" indent="-285750">
              <a:buFont typeface="Wingdings" panose="05000000000000000000" pitchFamily="2" charset="2"/>
              <a:buChar char="ü"/>
            </a:pPr>
            <a:r>
              <a:rPr lang="en-US" sz="1600" b="1" dirty="0">
                <a:latin typeface="Courier New" panose="02070309020205020404" pitchFamily="49" charset="0"/>
                <a:cs typeface="Courier New" panose="02070309020205020404" pitchFamily="49" charset="0"/>
              </a:rPr>
              <a:t>df</a:t>
            </a:r>
          </a:p>
          <a:p>
            <a:pPr marL="742950" lvl="1" indent="-285750">
              <a:buFont typeface="Courier New" panose="02070309020205020404" pitchFamily="49" charset="0"/>
              <a:buChar char="o"/>
            </a:pPr>
            <a:r>
              <a:rPr lang="en-US" sz="1600" b="1" dirty="0">
                <a:latin typeface="Courier New" panose="02070309020205020404" pitchFamily="49" charset="0"/>
                <a:cs typeface="Courier New" panose="02070309020205020404" pitchFamily="49" charset="0"/>
              </a:rPr>
              <a:t>Disk space</a:t>
            </a:r>
          </a:p>
          <a:p>
            <a:pPr marL="285750" indent="-285750">
              <a:buFont typeface="Wingdings" panose="05000000000000000000" pitchFamily="2" charset="2"/>
              <a:buChar char="ü"/>
            </a:pPr>
            <a:r>
              <a:rPr lang="en-US" sz="1600" b="1" dirty="0">
                <a:latin typeface="Courier New" panose="02070309020205020404" pitchFamily="49" charset="0"/>
                <a:cs typeface="Courier New" panose="02070309020205020404" pitchFamily="49" charset="0"/>
              </a:rPr>
              <a:t>hdparm</a:t>
            </a:r>
          </a:p>
          <a:p>
            <a:pPr marL="742950" lvl="1" indent="-285750">
              <a:buFont typeface="Courier New" panose="02070309020205020404" pitchFamily="49" charset="0"/>
              <a:buChar char="o"/>
            </a:pPr>
            <a:r>
              <a:rPr lang="en-US" sz="1600" b="1" dirty="0">
                <a:latin typeface="Courier New" panose="02070309020205020404" pitchFamily="49" charset="0"/>
                <a:cs typeface="Courier New" panose="02070309020205020404" pitchFamily="49" charset="0"/>
              </a:rPr>
              <a:t>Display and set drive parameters</a:t>
            </a:r>
          </a:p>
          <a:p>
            <a:pPr marL="285750" indent="-285750">
              <a:buFont typeface="Wingdings" panose="05000000000000000000" pitchFamily="2" charset="2"/>
              <a:buChar char="ü"/>
            </a:pPr>
            <a:r>
              <a:rPr lang="en-US" sz="1600" b="1" dirty="0" err="1">
                <a:latin typeface="Courier New" panose="02070309020205020404" pitchFamily="49" charset="0"/>
                <a:cs typeface="Courier New" panose="02070309020205020404" pitchFamily="49" charset="0"/>
              </a:rPr>
              <a:t>hexdump</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xxd</a:t>
            </a:r>
            <a:r>
              <a:rPr lang="en-US" sz="1600" b="1" dirty="0">
                <a:latin typeface="Courier New" panose="02070309020205020404" pitchFamily="49" charset="0"/>
                <a:cs typeface="Courier New" panose="02070309020205020404" pitchFamily="49" charset="0"/>
              </a:rPr>
              <a:t>)</a:t>
            </a:r>
          </a:p>
          <a:p>
            <a:pPr marL="742950" lvl="1" indent="-285750">
              <a:buFont typeface="Courier New" panose="02070309020205020404" pitchFamily="49" charset="0"/>
              <a:buChar char="o"/>
            </a:pPr>
            <a:r>
              <a:rPr lang="en-US" sz="1600" b="1" dirty="0">
                <a:latin typeface="Courier New" panose="02070309020205020404" pitchFamily="49" charset="0"/>
                <a:cs typeface="Courier New" panose="02070309020205020404" pitchFamily="49" charset="0"/>
              </a:rPr>
              <a:t>Dump file contents in hex</a:t>
            </a:r>
          </a:p>
          <a:p>
            <a:pPr marL="742950" lvl="1" indent="-285750">
              <a:buFont typeface="Courier New" panose="02070309020205020404" pitchFamily="49" charset="0"/>
              <a:buChar char="o"/>
            </a:pPr>
            <a:endParaRPr lang="en-US"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722038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97344"/>
            <a:ext cx="8140148" cy="373997"/>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/dev</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308113" y="603316"/>
            <a:ext cx="8647044" cy="3827282"/>
          </a:xfrm>
          <a:prstGeom prst="rect">
            <a:avLst/>
          </a:prstGeom>
          <a:noFill/>
          <a:ln>
            <a:noFill/>
          </a:ln>
        </p:spPr>
        <p:txBody>
          <a:bodyPr lIns="90000" tIns="45000" rIns="90000" bIns="45000" anchor="t"/>
          <a:lstStyle/>
          <a:p>
            <a:pPr>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/dev directory contains device drivers</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Additional device information is available in /sys</a:t>
            </a:r>
          </a:p>
          <a:p>
            <a:pPr>
              <a:lnSpc>
                <a:spcPct val="100000"/>
              </a:lnSpc>
            </a:pPr>
            <a:endParaRPr lang="en-US" sz="19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1900" b="1" dirty="0">
                <a:solidFill>
                  <a:srgbClr val="000000"/>
                </a:solidFill>
                <a:latin typeface="Courier New" panose="02070309020205020404" pitchFamily="49" charset="0"/>
                <a:cs typeface="Courier New" panose="02070309020205020404" pitchFamily="49" charset="0"/>
              </a:rPr>
              <a:t> Devices are characterized as either:</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 Character devices - c</a:t>
            </a:r>
          </a:p>
          <a:p>
            <a:pPr marL="1257300" lvl="2" indent="-342900">
              <a:buFont typeface="Courier New" panose="02070309020205020404" pitchFamily="49" charset="0"/>
              <a:buChar char="o"/>
            </a:pPr>
            <a:r>
              <a:rPr lang="en-US" sz="1900" b="1" dirty="0" err="1">
                <a:solidFill>
                  <a:srgbClr val="000000"/>
                </a:solidFill>
                <a:latin typeface="Courier New" panose="02070309020205020404" pitchFamily="49" charset="0"/>
                <a:cs typeface="Courier New" panose="02070309020205020404" pitchFamily="49" charset="0"/>
              </a:rPr>
              <a:t>tty</a:t>
            </a:r>
            <a:r>
              <a:rPr lang="en-US" sz="1900" b="1" dirty="0" err="1">
                <a:solidFill>
                  <a:srgbClr val="FF0000"/>
                </a:solidFill>
                <a:latin typeface="Courier New" panose="02070309020205020404" pitchFamily="49" charset="0"/>
                <a:cs typeface="Courier New" panose="02070309020205020404" pitchFamily="49" charset="0"/>
              </a:rPr>
              <a:t>X</a:t>
            </a:r>
            <a:r>
              <a:rPr lang="en-US" sz="1900" b="1" dirty="0">
                <a:solidFill>
                  <a:srgbClr val="000000"/>
                </a:solidFill>
                <a:latin typeface="Courier New" panose="02070309020205020404" pitchFamily="49" charset="0"/>
                <a:cs typeface="Courier New" panose="02070309020205020404" pitchFamily="49" charset="0"/>
              </a:rPr>
              <a:t> - Terminal</a:t>
            </a:r>
          </a:p>
          <a:p>
            <a:pPr marL="1257300" lvl="2" indent="-34290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snapshot - System memory snapshot device</a:t>
            </a:r>
          </a:p>
          <a:p>
            <a:pPr marL="800100" lvl="1" indent="-342900">
              <a:buFont typeface="Wingdings" panose="05000000000000000000" pitchFamily="2" charset="2"/>
              <a:buChar char="ü"/>
            </a:pPr>
            <a:r>
              <a:rPr lang="en-US" sz="1900" b="1" dirty="0">
                <a:solidFill>
                  <a:srgbClr val="000000"/>
                </a:solidFill>
                <a:latin typeface="Courier New" panose="02070309020205020404" pitchFamily="49" charset="0"/>
                <a:cs typeface="Courier New" panose="02070309020205020404" pitchFamily="49" charset="0"/>
              </a:rPr>
              <a:t> Block Devices - b</a:t>
            </a:r>
          </a:p>
          <a:p>
            <a:pPr marL="1257300" lvl="2" indent="-342900">
              <a:buFont typeface="Courier New" panose="02070309020205020404" pitchFamily="49" charset="0"/>
              <a:buChar char="o"/>
            </a:pPr>
            <a:r>
              <a:rPr lang="en-US" sz="1900" b="1" dirty="0" err="1">
                <a:solidFill>
                  <a:srgbClr val="000000"/>
                </a:solidFill>
                <a:latin typeface="Courier New" panose="02070309020205020404" pitchFamily="49" charset="0"/>
                <a:cs typeface="Courier New" panose="02070309020205020404" pitchFamily="49" charset="0"/>
              </a:rPr>
              <a:t>loop</a:t>
            </a:r>
            <a:r>
              <a:rPr lang="en-US" sz="1900" b="1" dirty="0" err="1">
                <a:solidFill>
                  <a:srgbClr val="FF0000"/>
                </a:solidFill>
                <a:latin typeface="Courier New" panose="02070309020205020404" pitchFamily="49" charset="0"/>
                <a:cs typeface="Courier New" panose="02070309020205020404" pitchFamily="49" charset="0"/>
              </a:rPr>
              <a:t>X</a:t>
            </a:r>
            <a:r>
              <a:rPr lang="en-US" sz="1900" b="1" dirty="0">
                <a:solidFill>
                  <a:srgbClr val="000000"/>
                </a:solidFill>
                <a:latin typeface="Courier New" panose="02070309020205020404" pitchFamily="49" charset="0"/>
                <a:cs typeface="Courier New" panose="02070309020205020404" pitchFamily="49" charset="0"/>
              </a:rPr>
              <a:t> - Loopback device</a:t>
            </a:r>
          </a:p>
          <a:p>
            <a:pPr marL="1257300" lvl="2" indent="-34290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sd</a:t>
            </a:r>
            <a:r>
              <a:rPr lang="en-US" sz="1900" b="1" dirty="0">
                <a:solidFill>
                  <a:srgbClr val="FF0000"/>
                </a:solidFill>
                <a:latin typeface="Courier New" panose="02070309020205020404" pitchFamily="49" charset="0"/>
                <a:cs typeface="Courier New" panose="02070309020205020404" pitchFamily="49" charset="0"/>
              </a:rPr>
              <a:t>X</a:t>
            </a:r>
            <a:r>
              <a:rPr lang="en-US" sz="1900" b="1" dirty="0">
                <a:solidFill>
                  <a:srgbClr val="000000"/>
                </a:solidFill>
                <a:latin typeface="Courier New" panose="02070309020205020404" pitchFamily="49" charset="0"/>
                <a:cs typeface="Courier New" panose="02070309020205020404" pitchFamily="49" charset="0"/>
              </a:rPr>
              <a:t> - SCSI disk device</a:t>
            </a:r>
          </a:p>
          <a:p>
            <a:pPr marL="1257300" lvl="2" indent="-342900">
              <a:buFont typeface="Courier New" panose="02070309020205020404" pitchFamily="49" charset="0"/>
              <a:buChar char="o"/>
            </a:pPr>
            <a:r>
              <a:rPr lang="en-US" sz="1900" b="1" dirty="0">
                <a:solidFill>
                  <a:srgbClr val="000000"/>
                </a:solidFill>
                <a:latin typeface="Courier New" panose="02070309020205020404" pitchFamily="49" charset="0"/>
                <a:cs typeface="Courier New" panose="02070309020205020404" pitchFamily="49" charset="0"/>
              </a:rPr>
              <a:t>nvme</a:t>
            </a:r>
            <a:r>
              <a:rPr lang="en-US" sz="1900" b="1" dirty="0">
                <a:solidFill>
                  <a:srgbClr val="FF0000"/>
                </a:solidFill>
                <a:latin typeface="Courier New" panose="02070309020205020404" pitchFamily="49" charset="0"/>
                <a:cs typeface="Courier New" panose="02070309020205020404" pitchFamily="49" charset="0"/>
              </a:rPr>
              <a:t>X</a:t>
            </a:r>
            <a:r>
              <a:rPr lang="en-US" sz="1900" b="1" dirty="0">
                <a:solidFill>
                  <a:srgbClr val="000000"/>
                </a:solidFill>
                <a:latin typeface="Courier New" panose="02070309020205020404" pitchFamily="49" charset="0"/>
                <a:cs typeface="Courier New" panose="02070309020205020404" pitchFamily="49" charset="0"/>
              </a:rPr>
              <a:t>n</a:t>
            </a:r>
            <a:r>
              <a:rPr lang="en-US" sz="1900" b="1" dirty="0">
                <a:solidFill>
                  <a:srgbClr val="FF0000"/>
                </a:solidFill>
                <a:latin typeface="Courier New" panose="02070309020205020404" pitchFamily="49" charset="0"/>
                <a:cs typeface="Courier New" panose="02070309020205020404" pitchFamily="49" charset="0"/>
              </a:rPr>
              <a:t>X</a:t>
            </a:r>
            <a:r>
              <a:rPr lang="en-US" sz="1900" b="1" dirty="0">
                <a:solidFill>
                  <a:srgbClr val="000000"/>
                </a:solidFill>
                <a:latin typeface="Courier New" panose="02070309020205020404" pitchFamily="49" charset="0"/>
                <a:cs typeface="Courier New" panose="02070309020205020404" pitchFamily="49" charset="0"/>
              </a:rPr>
              <a:t> – NVME disk device</a:t>
            </a:r>
          </a:p>
          <a:p>
            <a:r>
              <a:rPr lang="en-US" sz="1900" b="1" dirty="0">
                <a:solidFill>
                  <a:srgbClr val="000000"/>
                </a:solidFill>
                <a:latin typeface="Courier New" panose="02070309020205020404" pitchFamily="49" charset="0"/>
                <a:cs typeface="Courier New" panose="02070309020205020404" pitchFamily="49" charset="0"/>
              </a:rPr>
              <a:t>  </a:t>
            </a:r>
          </a:p>
          <a:p>
            <a:pPr>
              <a:buFont typeface="Wingdings" charset="2"/>
              <a:buChar char=""/>
            </a:pPr>
            <a:r>
              <a:rPr lang="en-US" sz="1900" b="1" dirty="0">
                <a:latin typeface="Courier New" panose="02070309020205020404" pitchFamily="49" charset="0"/>
                <a:cs typeface="Courier New" panose="02070309020205020404" pitchFamily="49" charset="0"/>
              </a:rPr>
              <a:t> </a:t>
            </a:r>
            <a:r>
              <a:rPr lang="en-US" sz="1900" b="1" dirty="0">
                <a:latin typeface="Courier New" panose="02070309020205020404" pitchFamily="49" charset="0"/>
                <a:cs typeface="Courier New" panose="02070309020205020404" pitchFamily="49" charset="0"/>
                <a:hlinkClick r:id="rId2">
                  <a:extLst>
                    <a:ext uri="{A12FA001-AC4F-418D-AE19-62706E023703}">
                      <ahyp:hlinkClr xmlns:ahyp="http://schemas.microsoft.com/office/drawing/2018/hyperlinkcolor" val="tx"/>
                    </a:ext>
                  </a:extLst>
                </a:hlinkClick>
              </a:rPr>
              <a:t>Linux Allocated Devices Reference</a:t>
            </a:r>
            <a:endParaRPr lang="en-US" sz="1900" b="1"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DC211C38-FD77-436E-91B3-C03D61B12F98}"/>
              </a:ext>
            </a:extLst>
          </p:cNvPr>
          <p:cNvPicPr>
            <a:picLocks noChangeAspect="1"/>
          </p:cNvPicPr>
          <p:nvPr/>
        </p:nvPicPr>
        <p:blipFill>
          <a:blip r:embed="rId3"/>
          <a:stretch>
            <a:fillRect/>
          </a:stretch>
        </p:blipFill>
        <p:spPr>
          <a:xfrm>
            <a:off x="2592247" y="4561539"/>
            <a:ext cx="3959506" cy="2199117"/>
          </a:xfrm>
          <a:prstGeom prst="rect">
            <a:avLst/>
          </a:prstGeom>
        </p:spPr>
      </p:pic>
    </p:spTree>
    <p:extLst>
      <p:ext uri="{BB962C8B-B14F-4D97-AF65-F5344CB8AC3E}">
        <p14:creationId xmlns:p14="http://schemas.microsoft.com/office/powerpoint/2010/main" val="268398952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File System Abstraction</a:t>
            </a:r>
            <a:endParaRPr dirty="0">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5704AD4F-3076-4BF8-A785-B83DA65D66FA}"/>
              </a:ext>
            </a:extLst>
          </p:cNvPr>
          <p:cNvSpPr txBox="1"/>
          <p:nvPr/>
        </p:nvSpPr>
        <p:spPr>
          <a:xfrm>
            <a:off x="3485986" y="702607"/>
            <a:ext cx="2212465" cy="6001643"/>
          </a:xfrm>
          <a:prstGeom prst="rect">
            <a:avLst/>
          </a:prstGeom>
          <a:noFill/>
        </p:spPr>
        <p:txBody>
          <a:bodyPr wrap="none" rtlCol="0">
            <a:spAutoFit/>
          </a:bodyPr>
          <a:lstStyle/>
          <a:p>
            <a:pPr algn="ctr"/>
            <a:r>
              <a:rPr lang="en-US" sz="2400" b="1" dirty="0">
                <a:solidFill>
                  <a:srgbClr val="FF0000"/>
                </a:solidFill>
                <a:latin typeface="Courier New" panose="02070309020205020404" pitchFamily="49" charset="0"/>
                <a:cs typeface="Courier New" panose="02070309020205020404" pitchFamily="49" charset="0"/>
              </a:rPr>
              <a:t>DISK</a:t>
            </a:r>
          </a:p>
          <a:p>
            <a:pPr algn="ctr"/>
            <a:endParaRPr lang="en-US" sz="2400" b="1" dirty="0">
              <a:latin typeface="Courier New" panose="02070309020205020404" pitchFamily="49" charset="0"/>
              <a:cs typeface="Courier New" panose="02070309020205020404" pitchFamily="49" charset="0"/>
            </a:endParaRPr>
          </a:p>
          <a:p>
            <a:pPr algn="ctr"/>
            <a:endParaRPr lang="en-US" sz="2400" b="1" dirty="0">
              <a:latin typeface="Courier New" panose="02070309020205020404" pitchFamily="49" charset="0"/>
              <a:cs typeface="Courier New" panose="02070309020205020404" pitchFamily="49" charset="0"/>
            </a:endParaRPr>
          </a:p>
          <a:p>
            <a:pPr algn="ctr"/>
            <a:r>
              <a:rPr lang="en-US" sz="2400" b="1" dirty="0">
                <a:solidFill>
                  <a:srgbClr val="FF0000"/>
                </a:solidFill>
                <a:latin typeface="Courier New" panose="02070309020205020404" pitchFamily="49" charset="0"/>
                <a:cs typeface="Courier New" panose="02070309020205020404" pitchFamily="49" charset="0"/>
              </a:rPr>
              <a:t>PARTITION</a:t>
            </a:r>
          </a:p>
          <a:p>
            <a:pPr algn="ctr"/>
            <a:endParaRPr lang="en-US" sz="2400" b="1" dirty="0">
              <a:latin typeface="Courier New" panose="02070309020205020404" pitchFamily="49" charset="0"/>
              <a:cs typeface="Courier New" panose="02070309020205020404" pitchFamily="49" charset="0"/>
            </a:endParaRPr>
          </a:p>
          <a:p>
            <a:pPr algn="ctr"/>
            <a:endParaRPr lang="en-US" sz="2400" b="1" dirty="0">
              <a:latin typeface="Courier New" panose="02070309020205020404" pitchFamily="49" charset="0"/>
              <a:cs typeface="Courier New" panose="02070309020205020404" pitchFamily="49" charset="0"/>
            </a:endParaRPr>
          </a:p>
          <a:p>
            <a:pPr algn="ctr"/>
            <a:r>
              <a:rPr lang="en-US" sz="2400" b="1" dirty="0">
                <a:latin typeface="Courier New" panose="02070309020205020404" pitchFamily="49" charset="0"/>
                <a:cs typeface="Courier New" panose="02070309020205020404" pitchFamily="49" charset="0"/>
              </a:rPr>
              <a:t>FILE SYSTEM</a:t>
            </a:r>
          </a:p>
          <a:p>
            <a:pPr algn="ctr"/>
            <a:endParaRPr lang="en-US" sz="2400" b="1" dirty="0">
              <a:latin typeface="Courier New" panose="02070309020205020404" pitchFamily="49" charset="0"/>
              <a:cs typeface="Courier New" panose="02070309020205020404" pitchFamily="49" charset="0"/>
            </a:endParaRPr>
          </a:p>
          <a:p>
            <a:pPr algn="ctr"/>
            <a:endParaRPr lang="en-US" sz="2400" b="1" dirty="0">
              <a:latin typeface="Courier New" panose="02070309020205020404" pitchFamily="49" charset="0"/>
              <a:cs typeface="Courier New" panose="02070309020205020404" pitchFamily="49" charset="0"/>
            </a:endParaRPr>
          </a:p>
          <a:p>
            <a:pPr algn="ctr"/>
            <a:r>
              <a:rPr lang="en-US" sz="2400" b="1" dirty="0">
                <a:latin typeface="Courier New" panose="02070309020205020404" pitchFamily="49" charset="0"/>
                <a:cs typeface="Courier New" panose="02070309020205020404" pitchFamily="49" charset="0"/>
              </a:rPr>
              <a:t>DATA UNIT</a:t>
            </a:r>
          </a:p>
          <a:p>
            <a:pPr algn="ctr"/>
            <a:endParaRPr lang="en-US" sz="2400" b="1" dirty="0">
              <a:latin typeface="Courier New" panose="02070309020205020404" pitchFamily="49" charset="0"/>
              <a:cs typeface="Courier New" panose="02070309020205020404" pitchFamily="49" charset="0"/>
            </a:endParaRPr>
          </a:p>
          <a:p>
            <a:pPr algn="ctr"/>
            <a:endParaRPr lang="en-US" sz="2400" b="1" dirty="0">
              <a:latin typeface="Courier New" panose="02070309020205020404" pitchFamily="49" charset="0"/>
              <a:cs typeface="Courier New" panose="02070309020205020404" pitchFamily="49" charset="0"/>
            </a:endParaRPr>
          </a:p>
          <a:p>
            <a:pPr algn="ctr"/>
            <a:r>
              <a:rPr lang="en-US" sz="2400" b="1" dirty="0">
                <a:latin typeface="Courier New" panose="02070309020205020404" pitchFamily="49" charset="0"/>
                <a:cs typeface="Courier New" panose="02070309020205020404" pitchFamily="49" charset="0"/>
              </a:rPr>
              <a:t>METADATA</a:t>
            </a:r>
          </a:p>
          <a:p>
            <a:pPr algn="ctr"/>
            <a:endParaRPr lang="en-US" sz="2400" b="1" dirty="0">
              <a:latin typeface="Courier New" panose="02070309020205020404" pitchFamily="49" charset="0"/>
              <a:cs typeface="Courier New" panose="02070309020205020404" pitchFamily="49" charset="0"/>
            </a:endParaRPr>
          </a:p>
          <a:p>
            <a:pPr algn="ctr"/>
            <a:endParaRPr lang="en-US" sz="2400" b="1" dirty="0">
              <a:latin typeface="Courier New" panose="02070309020205020404" pitchFamily="49" charset="0"/>
              <a:cs typeface="Courier New" panose="02070309020205020404" pitchFamily="49" charset="0"/>
            </a:endParaRPr>
          </a:p>
          <a:p>
            <a:pPr algn="ctr"/>
            <a:r>
              <a:rPr lang="en-US" sz="2400" b="1" dirty="0">
                <a:latin typeface="Courier New" panose="02070309020205020404" pitchFamily="49" charset="0"/>
                <a:cs typeface="Courier New" panose="02070309020205020404" pitchFamily="49" charset="0"/>
              </a:rPr>
              <a:t>FILE NAME</a:t>
            </a:r>
          </a:p>
        </p:txBody>
      </p:sp>
      <p:sp>
        <p:nvSpPr>
          <p:cNvPr id="3" name="Arrow: Down 2">
            <a:extLst>
              <a:ext uri="{FF2B5EF4-FFF2-40B4-BE49-F238E27FC236}">
                <a16:creationId xmlns:a16="http://schemas.microsoft.com/office/drawing/2014/main" id="{71CC2ED1-264E-4D85-9136-C78FBB334F26}"/>
              </a:ext>
            </a:extLst>
          </p:cNvPr>
          <p:cNvSpPr/>
          <p:nvPr/>
        </p:nvSpPr>
        <p:spPr>
          <a:xfrm>
            <a:off x="4336330" y="1206631"/>
            <a:ext cx="471340" cy="58640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9AE3FE5A-A7EF-4A91-8141-2A2DD56316B9}"/>
              </a:ext>
            </a:extLst>
          </p:cNvPr>
          <p:cNvSpPr/>
          <p:nvPr/>
        </p:nvSpPr>
        <p:spPr>
          <a:xfrm>
            <a:off x="4336330" y="2297064"/>
            <a:ext cx="471340" cy="58640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08875F28-61E6-47E6-BA76-EDF91F174915}"/>
              </a:ext>
            </a:extLst>
          </p:cNvPr>
          <p:cNvSpPr/>
          <p:nvPr/>
        </p:nvSpPr>
        <p:spPr>
          <a:xfrm>
            <a:off x="4336330" y="3410224"/>
            <a:ext cx="471340" cy="58640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5885872A-9B57-48F8-95B3-02C553B3A825}"/>
              </a:ext>
            </a:extLst>
          </p:cNvPr>
          <p:cNvSpPr/>
          <p:nvPr/>
        </p:nvSpPr>
        <p:spPr>
          <a:xfrm>
            <a:off x="4336330" y="4523384"/>
            <a:ext cx="471340" cy="58640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D6668BF0-587F-4787-93D5-80C01F3DF385}"/>
              </a:ext>
            </a:extLst>
          </p:cNvPr>
          <p:cNvSpPr/>
          <p:nvPr/>
        </p:nvSpPr>
        <p:spPr>
          <a:xfrm>
            <a:off x="4336330" y="5636544"/>
            <a:ext cx="471340" cy="58640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51577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Disks and Partitions</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216816" y="737096"/>
            <a:ext cx="8851769" cy="3685524"/>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Utilizing the file system abstraction we can identify disks and their associated partitions</a:t>
            </a: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a:p>
            <a:pPr>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SCSI device files listing disks and partitions </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 Disks</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/dev/</a:t>
            </a:r>
            <a:r>
              <a:rPr lang="en-US" sz="2000" b="1" dirty="0" err="1">
                <a:solidFill>
                  <a:srgbClr val="000000"/>
                </a:solidFill>
                <a:latin typeface="Courier New" panose="02070309020205020404" pitchFamily="49" charset="0"/>
                <a:cs typeface="Courier New" panose="02070309020205020404" pitchFamily="49" charset="0"/>
              </a:rPr>
              <a:t>sda</a:t>
            </a:r>
            <a:r>
              <a:rPr lang="en-US" sz="2000" b="1" dirty="0">
                <a:solidFill>
                  <a:srgbClr val="000000"/>
                </a:solidFill>
                <a:latin typeface="Courier New" panose="02070309020205020404" pitchFamily="49" charset="0"/>
                <a:cs typeface="Courier New" panose="02070309020205020404" pitchFamily="49" charset="0"/>
              </a:rPr>
              <a:t> – First Disk</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/dev/</a:t>
            </a:r>
            <a:r>
              <a:rPr lang="en-US" sz="2000" b="1" dirty="0" err="1">
                <a:solidFill>
                  <a:srgbClr val="000000"/>
                </a:solidFill>
                <a:latin typeface="Courier New" panose="02070309020205020404" pitchFamily="49" charset="0"/>
                <a:cs typeface="Courier New" panose="02070309020205020404" pitchFamily="49" charset="0"/>
              </a:rPr>
              <a:t>sdb</a:t>
            </a:r>
            <a:r>
              <a:rPr lang="en-US" sz="2000" b="1" dirty="0">
                <a:solidFill>
                  <a:srgbClr val="000000"/>
                </a:solidFill>
                <a:latin typeface="Courier New" panose="02070309020205020404" pitchFamily="49" charset="0"/>
                <a:cs typeface="Courier New" panose="02070309020205020404" pitchFamily="49" charset="0"/>
              </a:rPr>
              <a:t> – Second Disk</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 Partitions</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/dev/sda1 – First Disk, First Partition</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/dev/sdb1 – Second Disk, First Partition</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/dev/sdb2 – Second Disk, Second Partition</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/dev/sdb3 – Second Disk, Third Partition</a:t>
            </a:r>
          </a:p>
          <a:p>
            <a:pPr marL="1257300" lvl="2" indent="-342900">
              <a:buFont typeface="Wingdings" panose="05000000000000000000" pitchFamily="2" charset="2"/>
              <a:buChar char="ü"/>
            </a:pPr>
            <a:endParaRPr lang="en-US" sz="2000" b="1" dirty="0">
              <a:solidFill>
                <a:srgbClr val="000000"/>
              </a:solidFill>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4F6F98F9-288C-45C6-ABD2-9EBDAF234E07}"/>
              </a:ext>
            </a:extLst>
          </p:cNvPr>
          <p:cNvPicPr>
            <a:picLocks noChangeAspect="1"/>
          </p:cNvPicPr>
          <p:nvPr/>
        </p:nvPicPr>
        <p:blipFill>
          <a:blip r:embed="rId2"/>
          <a:stretch>
            <a:fillRect/>
          </a:stretch>
        </p:blipFill>
        <p:spPr>
          <a:xfrm>
            <a:off x="1022589" y="4843022"/>
            <a:ext cx="7098822" cy="1510672"/>
          </a:xfrm>
          <a:prstGeom prst="rect">
            <a:avLst/>
          </a:prstGeom>
        </p:spPr>
      </p:pic>
      <p:sp>
        <p:nvSpPr>
          <p:cNvPr id="4" name="Rectangle 3">
            <a:extLst>
              <a:ext uri="{FF2B5EF4-FFF2-40B4-BE49-F238E27FC236}">
                <a16:creationId xmlns:a16="http://schemas.microsoft.com/office/drawing/2014/main" id="{A0B7D311-5ED5-4A96-911C-50A0F4FE3F8E}"/>
              </a:ext>
            </a:extLst>
          </p:cNvPr>
          <p:cNvSpPr/>
          <p:nvPr/>
        </p:nvSpPr>
        <p:spPr>
          <a:xfrm>
            <a:off x="7532016" y="4861876"/>
            <a:ext cx="395926" cy="24745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4E0D2E-24A7-4F4D-83CC-813A15B8C3F4}"/>
              </a:ext>
            </a:extLst>
          </p:cNvPr>
          <p:cNvSpPr/>
          <p:nvPr/>
        </p:nvSpPr>
        <p:spPr>
          <a:xfrm>
            <a:off x="7532016" y="5350904"/>
            <a:ext cx="395926" cy="24745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1B82D92-294B-4ED4-A834-4199ADA18498}"/>
              </a:ext>
            </a:extLst>
          </p:cNvPr>
          <p:cNvSpPr/>
          <p:nvPr/>
        </p:nvSpPr>
        <p:spPr>
          <a:xfrm>
            <a:off x="7532016" y="5109330"/>
            <a:ext cx="577063" cy="223291"/>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E1F49A-F123-4866-9AAB-63B9B73AFAF1}"/>
              </a:ext>
            </a:extLst>
          </p:cNvPr>
          <p:cNvSpPr/>
          <p:nvPr/>
        </p:nvSpPr>
        <p:spPr>
          <a:xfrm>
            <a:off x="7521000" y="5619866"/>
            <a:ext cx="577063" cy="223291"/>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202CFC-8F37-40AA-A0E6-F2B9D9CA2CD2}"/>
              </a:ext>
            </a:extLst>
          </p:cNvPr>
          <p:cNvSpPr/>
          <p:nvPr/>
        </p:nvSpPr>
        <p:spPr>
          <a:xfrm>
            <a:off x="7521000" y="5836967"/>
            <a:ext cx="577063" cy="223291"/>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B42D83-293A-40BD-8F70-6753D2048617}"/>
              </a:ext>
            </a:extLst>
          </p:cNvPr>
          <p:cNvSpPr/>
          <p:nvPr/>
        </p:nvSpPr>
        <p:spPr>
          <a:xfrm>
            <a:off x="7521000" y="6085320"/>
            <a:ext cx="577063" cy="223291"/>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278376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dmesg</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248478" y="1116464"/>
            <a:ext cx="8647044" cy="5161788"/>
          </a:xfrm>
          <a:prstGeom prst="rect">
            <a:avLst/>
          </a:prstGeom>
          <a:noFill/>
          <a:ln>
            <a:noFill/>
          </a:ln>
        </p:spPr>
        <p:txBody>
          <a:bodyPr lIns="90000" tIns="45000" rIns="90000" bIns="45000" anchor="t"/>
          <a:lstStyle/>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Print or control the kernel ring buffer which is responsible for recording kernel level driver messages</a:t>
            </a:r>
          </a:p>
          <a:p>
            <a:pPr>
              <a:lnSpc>
                <a:spcPct val="100000"/>
              </a:lnSpc>
            </a:pPr>
            <a:endParaRPr lang="en-US" sz="22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All system changes can be displayed in real time</a:t>
            </a:r>
          </a:p>
          <a:p>
            <a:pPr>
              <a:lnSpc>
                <a:spcPct val="100000"/>
              </a:lnSpc>
            </a:pPr>
            <a:endParaRPr lang="en-US" sz="22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Examples:</a:t>
            </a: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dmesg </a:t>
            </a:r>
          </a:p>
          <a:p>
            <a:pPr marL="1257300" lvl="2" indent="-342900">
              <a:buFont typeface="Courier New" panose="02070309020205020404" pitchFamily="49" charset="0"/>
              <a:buChar char="o"/>
            </a:pPr>
            <a:r>
              <a:rPr lang="en-US" sz="2200" b="1" dirty="0">
                <a:solidFill>
                  <a:srgbClr val="000000"/>
                </a:solidFill>
                <a:latin typeface="Courier New" panose="02070309020205020404" pitchFamily="49" charset="0"/>
                <a:cs typeface="Courier New" panose="02070309020205020404" pitchFamily="49" charset="0"/>
              </a:rPr>
              <a:t>Default output</a:t>
            </a:r>
          </a:p>
          <a:p>
            <a:pPr marL="800100" lvl="1" indent="-342900">
              <a:buFont typeface="Courier New" panose="02070309020205020404" pitchFamily="49" charset="0"/>
              <a:buChar char="o"/>
            </a:pPr>
            <a:endParaRPr lang="en-US" sz="22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dmesg –T | grep </a:t>
            </a:r>
            <a:r>
              <a:rPr lang="en-US" sz="2200" b="1" dirty="0" err="1">
                <a:solidFill>
                  <a:srgbClr val="000000"/>
                </a:solidFill>
                <a:latin typeface="Courier New" panose="02070309020205020404" pitchFamily="49" charset="0"/>
                <a:cs typeface="Courier New" panose="02070309020205020404" pitchFamily="49" charset="0"/>
              </a:rPr>
              <a:t>sd</a:t>
            </a:r>
            <a:endParaRPr lang="en-US" sz="2200" b="1" dirty="0">
              <a:solidFill>
                <a:srgbClr val="000000"/>
              </a:solidFill>
              <a:latin typeface="Courier New" panose="02070309020205020404" pitchFamily="49" charset="0"/>
              <a:cs typeface="Courier New" panose="02070309020205020404" pitchFamily="49" charset="0"/>
            </a:endParaRPr>
          </a:p>
          <a:p>
            <a:pPr marL="1257300" lvl="2" indent="-342900">
              <a:buFont typeface="Courier New" panose="02070309020205020404" pitchFamily="49" charset="0"/>
              <a:buChar char="o"/>
            </a:pPr>
            <a:r>
              <a:rPr lang="en-US" sz="2200" b="1" dirty="0">
                <a:solidFill>
                  <a:srgbClr val="000000"/>
                </a:solidFill>
                <a:latin typeface="Courier New" panose="02070309020205020404" pitchFamily="49" charset="0"/>
                <a:cs typeface="Courier New" panose="02070309020205020404" pitchFamily="49" charset="0"/>
              </a:rPr>
              <a:t>Displays messages relative to disk events with local time and filters on </a:t>
            </a:r>
            <a:r>
              <a:rPr lang="en-US" sz="2200" b="1" dirty="0" err="1">
                <a:solidFill>
                  <a:srgbClr val="000000"/>
                </a:solidFill>
                <a:latin typeface="Courier New" panose="02070309020205020404" pitchFamily="49" charset="0"/>
                <a:cs typeface="Courier New" panose="02070309020205020404" pitchFamily="49" charset="0"/>
              </a:rPr>
              <a:t>scsi</a:t>
            </a:r>
            <a:r>
              <a:rPr lang="en-US" sz="2200" b="1" dirty="0">
                <a:solidFill>
                  <a:srgbClr val="000000"/>
                </a:solidFill>
                <a:latin typeface="Courier New" panose="02070309020205020404" pitchFamily="49" charset="0"/>
                <a:cs typeface="Courier New" panose="02070309020205020404" pitchFamily="49" charset="0"/>
              </a:rPr>
              <a:t> disk devices</a:t>
            </a:r>
          </a:p>
        </p:txBody>
      </p:sp>
    </p:spTree>
    <p:extLst>
      <p:ext uri="{BB962C8B-B14F-4D97-AF65-F5344CB8AC3E}">
        <p14:creationId xmlns:p14="http://schemas.microsoft.com/office/powerpoint/2010/main" val="293917647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dmesg – Time and Drive Information </a:t>
            </a:r>
            <a:endParaRPr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45CD39E8-0B0A-4444-860B-C58E7FB1FEEA}"/>
              </a:ext>
            </a:extLst>
          </p:cNvPr>
          <p:cNvPicPr>
            <a:picLocks noChangeAspect="1"/>
          </p:cNvPicPr>
          <p:nvPr/>
        </p:nvPicPr>
        <p:blipFill>
          <a:blip r:embed="rId2"/>
          <a:stretch>
            <a:fillRect/>
          </a:stretch>
        </p:blipFill>
        <p:spPr>
          <a:xfrm>
            <a:off x="438703" y="735497"/>
            <a:ext cx="6056995" cy="2456057"/>
          </a:xfrm>
          <a:prstGeom prst="rect">
            <a:avLst/>
          </a:prstGeom>
        </p:spPr>
      </p:pic>
      <p:pic>
        <p:nvPicPr>
          <p:cNvPr id="3" name="Picture 2">
            <a:extLst>
              <a:ext uri="{FF2B5EF4-FFF2-40B4-BE49-F238E27FC236}">
                <a16:creationId xmlns:a16="http://schemas.microsoft.com/office/drawing/2014/main" id="{2B5E403F-6A8E-43B6-A860-C783940B6CBE}"/>
              </a:ext>
            </a:extLst>
          </p:cNvPr>
          <p:cNvPicPr>
            <a:picLocks noChangeAspect="1"/>
          </p:cNvPicPr>
          <p:nvPr/>
        </p:nvPicPr>
        <p:blipFill>
          <a:blip r:embed="rId3"/>
          <a:stretch>
            <a:fillRect/>
          </a:stretch>
        </p:blipFill>
        <p:spPr>
          <a:xfrm>
            <a:off x="3626227" y="3429000"/>
            <a:ext cx="5192364" cy="3277372"/>
          </a:xfrm>
          <a:prstGeom prst="rect">
            <a:avLst/>
          </a:prstGeom>
        </p:spPr>
      </p:pic>
      <p:sp>
        <p:nvSpPr>
          <p:cNvPr id="4" name="Rectangle 3">
            <a:extLst>
              <a:ext uri="{FF2B5EF4-FFF2-40B4-BE49-F238E27FC236}">
                <a16:creationId xmlns:a16="http://schemas.microsoft.com/office/drawing/2014/main" id="{9517A5A4-3799-46B5-A7D7-782F7D1DEC8F}"/>
              </a:ext>
            </a:extLst>
          </p:cNvPr>
          <p:cNvSpPr/>
          <p:nvPr/>
        </p:nvSpPr>
        <p:spPr>
          <a:xfrm>
            <a:off x="7245969" y="1732692"/>
            <a:ext cx="1415772" cy="400110"/>
          </a:xfrm>
          <a:prstGeom prst="rect">
            <a:avLst/>
          </a:prstGeom>
        </p:spPr>
        <p:txBody>
          <a:bodyPr wrap="none">
            <a:spAutoFit/>
          </a:bodyPr>
          <a:lstStyle/>
          <a:p>
            <a:r>
              <a:rPr lang="en-US" sz="2000" b="1" dirty="0">
                <a:solidFill>
                  <a:srgbClr val="000000"/>
                </a:solidFill>
                <a:latin typeface="Courier New" panose="02070309020205020404" pitchFamily="49" charset="0"/>
                <a:cs typeface="Courier New" panose="02070309020205020404" pitchFamily="49" charset="0"/>
              </a:rPr>
              <a:t>dmesg -T</a:t>
            </a:r>
            <a:endParaRPr lang="en-US" sz="2000" dirty="0"/>
          </a:p>
        </p:txBody>
      </p:sp>
      <p:sp>
        <p:nvSpPr>
          <p:cNvPr id="7" name="Rectangle 6">
            <a:extLst>
              <a:ext uri="{FF2B5EF4-FFF2-40B4-BE49-F238E27FC236}">
                <a16:creationId xmlns:a16="http://schemas.microsoft.com/office/drawing/2014/main" id="{A90E674B-D7AA-45FF-9947-A36E4509FBA4}"/>
              </a:ext>
            </a:extLst>
          </p:cNvPr>
          <p:cNvSpPr/>
          <p:nvPr/>
        </p:nvSpPr>
        <p:spPr>
          <a:xfrm>
            <a:off x="222316" y="4867631"/>
            <a:ext cx="2954655" cy="400110"/>
          </a:xfrm>
          <a:prstGeom prst="rect">
            <a:avLst/>
          </a:prstGeom>
        </p:spPr>
        <p:txBody>
          <a:bodyPr wrap="none">
            <a:spAutoFit/>
          </a:bodyPr>
          <a:lstStyle/>
          <a:p>
            <a:r>
              <a:rPr lang="en-US" sz="2000" b="1" dirty="0">
                <a:solidFill>
                  <a:srgbClr val="000000"/>
                </a:solidFill>
                <a:latin typeface="Courier New" panose="02070309020205020404" pitchFamily="49" charset="0"/>
                <a:cs typeface="Courier New" panose="02070309020205020404" pitchFamily="49" charset="0"/>
              </a:rPr>
              <a:t>dmesg –T | grep </a:t>
            </a:r>
            <a:r>
              <a:rPr lang="en-US" sz="2000" b="1" dirty="0" err="1">
                <a:solidFill>
                  <a:srgbClr val="000000"/>
                </a:solidFill>
                <a:latin typeface="Courier New" panose="02070309020205020404" pitchFamily="49" charset="0"/>
                <a:cs typeface="Courier New" panose="02070309020205020404" pitchFamily="49" charset="0"/>
              </a:rPr>
              <a:t>sd</a:t>
            </a:r>
            <a:endParaRPr lang="en-US" sz="2000" dirty="0"/>
          </a:p>
        </p:txBody>
      </p:sp>
    </p:spTree>
    <p:extLst>
      <p:ext uri="{BB962C8B-B14F-4D97-AF65-F5344CB8AC3E}">
        <p14:creationId xmlns:p14="http://schemas.microsoft.com/office/powerpoint/2010/main" val="35549230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dmesg Event Order</a:t>
            </a:r>
            <a:endParaRPr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45CD39E8-0B0A-4444-860B-C58E7FB1FEEA}"/>
              </a:ext>
            </a:extLst>
          </p:cNvPr>
          <p:cNvPicPr>
            <a:picLocks noChangeAspect="1"/>
          </p:cNvPicPr>
          <p:nvPr/>
        </p:nvPicPr>
        <p:blipFill rotWithShape="1">
          <a:blip r:embed="rId2"/>
          <a:srcRect t="5051"/>
          <a:stretch/>
        </p:blipFill>
        <p:spPr>
          <a:xfrm>
            <a:off x="133043" y="1977887"/>
            <a:ext cx="8157642" cy="3140765"/>
          </a:xfrm>
          <a:prstGeom prst="rect">
            <a:avLst/>
          </a:prstGeom>
        </p:spPr>
      </p:pic>
      <p:sp>
        <p:nvSpPr>
          <p:cNvPr id="5" name="Rectangle 4">
            <a:extLst>
              <a:ext uri="{FF2B5EF4-FFF2-40B4-BE49-F238E27FC236}">
                <a16:creationId xmlns:a16="http://schemas.microsoft.com/office/drawing/2014/main" id="{0A4EE0AE-9C21-4B49-850E-BF849C98F0AD}"/>
              </a:ext>
            </a:extLst>
          </p:cNvPr>
          <p:cNvSpPr/>
          <p:nvPr/>
        </p:nvSpPr>
        <p:spPr>
          <a:xfrm>
            <a:off x="133043" y="1983662"/>
            <a:ext cx="8140148" cy="1046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A6DFA33-079B-4643-A9FF-5062761466CE}"/>
              </a:ext>
            </a:extLst>
          </p:cNvPr>
          <p:cNvSpPr/>
          <p:nvPr/>
        </p:nvSpPr>
        <p:spPr>
          <a:xfrm>
            <a:off x="8379078" y="2304204"/>
            <a:ext cx="646331" cy="400110"/>
          </a:xfrm>
          <a:prstGeom prst="rect">
            <a:avLst/>
          </a:prstGeom>
        </p:spPr>
        <p:txBody>
          <a:bodyPr wrap="none">
            <a:spAutoFit/>
          </a:bodyPr>
          <a:lstStyle/>
          <a:p>
            <a:pPr algn="ctr"/>
            <a:r>
              <a:rPr lang="en-US" sz="2000" b="1" dirty="0" err="1">
                <a:solidFill>
                  <a:srgbClr val="FF0000"/>
                </a:solidFill>
                <a:latin typeface="Courier New" panose="02070309020205020404" pitchFamily="49" charset="0"/>
                <a:cs typeface="Courier New" panose="02070309020205020404" pitchFamily="49" charset="0"/>
              </a:rPr>
              <a:t>usb</a:t>
            </a:r>
            <a:endParaRPr lang="en-US" sz="2000" b="1" dirty="0">
              <a:solidFill>
                <a:srgbClr val="FF0000"/>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A625CD70-2ECD-4012-B1A1-DB2280FC28F1}"/>
              </a:ext>
            </a:extLst>
          </p:cNvPr>
          <p:cNvSpPr/>
          <p:nvPr/>
        </p:nvSpPr>
        <p:spPr>
          <a:xfrm>
            <a:off x="121595" y="3071191"/>
            <a:ext cx="8169090" cy="27829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DD8D041-6222-46FB-A2D1-C5E41ADFCA24}"/>
              </a:ext>
            </a:extLst>
          </p:cNvPr>
          <p:cNvSpPr/>
          <p:nvPr/>
        </p:nvSpPr>
        <p:spPr>
          <a:xfrm>
            <a:off x="8302133" y="3010283"/>
            <a:ext cx="800219" cy="400110"/>
          </a:xfrm>
          <a:prstGeom prst="rect">
            <a:avLst/>
          </a:prstGeom>
        </p:spPr>
        <p:txBody>
          <a:bodyPr wrap="none">
            <a:spAutoFit/>
          </a:bodyPr>
          <a:lstStyle/>
          <a:p>
            <a:pPr algn="ctr"/>
            <a:r>
              <a:rPr lang="en-US" sz="2000" b="1" dirty="0" err="1">
                <a:solidFill>
                  <a:srgbClr val="00B050"/>
                </a:solidFill>
                <a:latin typeface="Courier New" panose="02070309020205020404" pitchFamily="49" charset="0"/>
                <a:cs typeface="Courier New" panose="02070309020205020404" pitchFamily="49" charset="0"/>
              </a:rPr>
              <a:t>scsi</a:t>
            </a:r>
            <a:endParaRPr lang="en-US" sz="2000" dirty="0">
              <a:solidFill>
                <a:srgbClr val="00B050"/>
              </a:solidFill>
            </a:endParaRPr>
          </a:p>
        </p:txBody>
      </p:sp>
      <p:sp>
        <p:nvSpPr>
          <p:cNvPr id="11" name="Rectangle 10">
            <a:extLst>
              <a:ext uri="{FF2B5EF4-FFF2-40B4-BE49-F238E27FC236}">
                <a16:creationId xmlns:a16="http://schemas.microsoft.com/office/drawing/2014/main" id="{11E827FF-6AA4-40F7-AEC4-961396C10732}"/>
              </a:ext>
            </a:extLst>
          </p:cNvPr>
          <p:cNvSpPr/>
          <p:nvPr/>
        </p:nvSpPr>
        <p:spPr>
          <a:xfrm>
            <a:off x="133043" y="3390516"/>
            <a:ext cx="8140148" cy="170825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7B79927-18CA-4E7D-8FBF-D1BA12870E4A}"/>
              </a:ext>
            </a:extLst>
          </p:cNvPr>
          <p:cNvSpPr/>
          <p:nvPr/>
        </p:nvSpPr>
        <p:spPr>
          <a:xfrm>
            <a:off x="8472051" y="4059979"/>
            <a:ext cx="460382" cy="369332"/>
          </a:xfrm>
          <a:prstGeom prst="rect">
            <a:avLst/>
          </a:prstGeom>
        </p:spPr>
        <p:txBody>
          <a:bodyPr wrap="none">
            <a:spAutoFit/>
          </a:bodyPr>
          <a:lstStyle/>
          <a:p>
            <a:pPr algn="ctr"/>
            <a:r>
              <a:rPr lang="en-US" b="1" dirty="0" err="1">
                <a:solidFill>
                  <a:srgbClr val="0070C0"/>
                </a:solidFill>
                <a:latin typeface="Courier New" panose="02070309020205020404" pitchFamily="49" charset="0"/>
                <a:cs typeface="Courier New" panose="02070309020205020404" pitchFamily="49" charset="0"/>
              </a:rPr>
              <a:t>sd</a:t>
            </a:r>
            <a:endParaRPr lang="en-US" dirty="0">
              <a:solidFill>
                <a:srgbClr val="0070C0"/>
              </a:solidFill>
            </a:endParaRPr>
          </a:p>
        </p:txBody>
      </p:sp>
    </p:spTree>
    <p:extLst>
      <p:ext uri="{BB962C8B-B14F-4D97-AF65-F5344CB8AC3E}">
        <p14:creationId xmlns:p14="http://schemas.microsoft.com/office/powerpoint/2010/main" val="7149711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dmesg – Sector Sizes</a:t>
            </a:r>
            <a:endParaRPr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D885F335-6C69-44F1-8AC0-CC56A978D1C9}"/>
              </a:ext>
            </a:extLst>
          </p:cNvPr>
          <p:cNvPicPr>
            <a:picLocks noChangeAspect="1"/>
          </p:cNvPicPr>
          <p:nvPr/>
        </p:nvPicPr>
        <p:blipFill>
          <a:blip r:embed="rId2"/>
          <a:stretch>
            <a:fillRect/>
          </a:stretch>
        </p:blipFill>
        <p:spPr>
          <a:xfrm>
            <a:off x="349732" y="2630457"/>
            <a:ext cx="8444536" cy="1438058"/>
          </a:xfrm>
          <a:prstGeom prst="rect">
            <a:avLst/>
          </a:prstGeom>
        </p:spPr>
      </p:pic>
    </p:spTree>
    <p:extLst>
      <p:ext uri="{BB962C8B-B14F-4D97-AF65-F5344CB8AC3E}">
        <p14:creationId xmlns:p14="http://schemas.microsoft.com/office/powerpoint/2010/main" val="27864229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dmesg - USB BOT vs. UASP Mode</a:t>
            </a:r>
            <a:endParaRPr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8F0AC6AE-D77C-446A-A7DC-DB378818E58F}"/>
              </a:ext>
            </a:extLst>
          </p:cNvPr>
          <p:cNvPicPr>
            <a:picLocks noChangeAspect="1"/>
          </p:cNvPicPr>
          <p:nvPr/>
        </p:nvPicPr>
        <p:blipFill>
          <a:blip r:embed="rId2"/>
          <a:stretch>
            <a:fillRect/>
          </a:stretch>
        </p:blipFill>
        <p:spPr>
          <a:xfrm>
            <a:off x="611677" y="4905718"/>
            <a:ext cx="6864844" cy="835817"/>
          </a:xfrm>
          <a:prstGeom prst="rect">
            <a:avLst/>
          </a:prstGeom>
        </p:spPr>
      </p:pic>
      <p:sp>
        <p:nvSpPr>
          <p:cNvPr id="4" name="Rectangle 3">
            <a:extLst>
              <a:ext uri="{FF2B5EF4-FFF2-40B4-BE49-F238E27FC236}">
                <a16:creationId xmlns:a16="http://schemas.microsoft.com/office/drawing/2014/main" id="{73AFBE43-F969-46F6-BA91-C94D804F5A07}"/>
              </a:ext>
            </a:extLst>
          </p:cNvPr>
          <p:cNvSpPr/>
          <p:nvPr/>
        </p:nvSpPr>
        <p:spPr>
          <a:xfrm>
            <a:off x="621104" y="4905717"/>
            <a:ext cx="6855417" cy="4143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E2B4AFD-7C20-4502-AB44-63927080936E}"/>
              </a:ext>
            </a:extLst>
          </p:cNvPr>
          <p:cNvSpPr/>
          <p:nvPr/>
        </p:nvSpPr>
        <p:spPr>
          <a:xfrm>
            <a:off x="611677" y="5327228"/>
            <a:ext cx="6864844" cy="41430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stomShape 1">
            <a:extLst>
              <a:ext uri="{FF2B5EF4-FFF2-40B4-BE49-F238E27FC236}">
                <a16:creationId xmlns:a16="http://schemas.microsoft.com/office/drawing/2014/main" id="{F073D079-EFBD-4B54-9650-04D78076960A}"/>
              </a:ext>
            </a:extLst>
          </p:cNvPr>
          <p:cNvSpPr/>
          <p:nvPr/>
        </p:nvSpPr>
        <p:spPr>
          <a:xfrm>
            <a:off x="248478" y="1116464"/>
            <a:ext cx="8647044" cy="2852221"/>
          </a:xfrm>
          <a:prstGeom prst="rect">
            <a:avLst/>
          </a:prstGeom>
          <a:noFill/>
          <a:ln>
            <a:noFill/>
          </a:ln>
        </p:spPr>
        <p:txBody>
          <a:bodyPr lIns="90000" tIns="45000" rIns="90000" bIns="45000" anchor="t"/>
          <a:lstStyle/>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USB BOT Interface</a:t>
            </a:r>
          </a:p>
          <a:p>
            <a:pPr marL="800100" lvl="1" indent="-342900">
              <a:buFont typeface="Wingdings" panose="05000000000000000000" pitchFamily="2" charset="2"/>
              <a:buChar char="ü"/>
            </a:pPr>
            <a:r>
              <a:rPr lang="en-US" sz="2200" b="1" dirty="0" err="1">
                <a:solidFill>
                  <a:srgbClr val="000000"/>
                </a:solidFill>
                <a:latin typeface="Courier New" panose="02070309020205020404" pitchFamily="49" charset="0"/>
                <a:cs typeface="Courier New" panose="02070309020205020404" pitchFamily="49" charset="0"/>
              </a:rPr>
              <a:t>usb</a:t>
            </a:r>
            <a:r>
              <a:rPr lang="en-US" sz="2200" b="1" dirty="0">
                <a:solidFill>
                  <a:srgbClr val="000000"/>
                </a:solidFill>
                <a:latin typeface="Courier New" panose="02070309020205020404" pitchFamily="49" charset="0"/>
                <a:cs typeface="Courier New" panose="02070309020205020404" pitchFamily="49" charset="0"/>
              </a:rPr>
              <a:t>-storage</a:t>
            </a:r>
          </a:p>
          <a:p>
            <a:pPr lvl="1"/>
            <a:endParaRPr lang="en-US" sz="22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2200" b="1" dirty="0">
                <a:solidFill>
                  <a:srgbClr val="000000"/>
                </a:solidFill>
                <a:latin typeface="Courier New" panose="02070309020205020404" pitchFamily="49" charset="0"/>
                <a:cs typeface="Courier New" panose="02070309020205020404" pitchFamily="49" charset="0"/>
              </a:rPr>
              <a:t>USB UASP Interface</a:t>
            </a:r>
          </a:p>
          <a:p>
            <a:pPr marL="800100" lvl="1" indent="-342900">
              <a:buFont typeface="Wingdings" panose="05000000000000000000" pitchFamily="2" charset="2"/>
              <a:buChar char="ü"/>
            </a:pPr>
            <a:r>
              <a:rPr lang="en-US" sz="2200" b="1" dirty="0" err="1">
                <a:solidFill>
                  <a:srgbClr val="000000"/>
                </a:solidFill>
                <a:latin typeface="Courier New" panose="02070309020205020404" pitchFamily="49" charset="0"/>
                <a:cs typeface="Courier New" panose="02070309020205020404" pitchFamily="49" charset="0"/>
              </a:rPr>
              <a:t>uas</a:t>
            </a:r>
            <a:endParaRPr lang="en-US" sz="2200" b="1" dirty="0">
              <a:solidFill>
                <a:srgbClr val="000000"/>
              </a:solidFill>
              <a:latin typeface="Courier New" panose="02070309020205020404" pitchFamily="49" charset="0"/>
              <a:cs typeface="Courier New" panose="02070309020205020404" pitchFamily="49" charset="0"/>
            </a:endParaRPr>
          </a:p>
          <a:p>
            <a:endParaRPr lang="en-US" sz="22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2200" b="1" dirty="0">
                <a:solidFill>
                  <a:srgbClr val="000000"/>
                </a:solidFill>
                <a:latin typeface="Courier New" panose="02070309020205020404" pitchFamily="49" charset="0"/>
                <a:cs typeface="Courier New" panose="02070309020205020404" pitchFamily="49" charset="0"/>
              </a:rPr>
              <a:t>The legacy BOT mode does not affect forensic collection or hashes from those devices</a:t>
            </a:r>
          </a:p>
        </p:txBody>
      </p:sp>
      <p:sp>
        <p:nvSpPr>
          <p:cNvPr id="7" name="Rectangle 6">
            <a:extLst>
              <a:ext uri="{FF2B5EF4-FFF2-40B4-BE49-F238E27FC236}">
                <a16:creationId xmlns:a16="http://schemas.microsoft.com/office/drawing/2014/main" id="{C620DC0D-8D98-4991-90A6-5D978DEA848F}"/>
              </a:ext>
            </a:extLst>
          </p:cNvPr>
          <p:cNvSpPr/>
          <p:nvPr/>
        </p:nvSpPr>
        <p:spPr>
          <a:xfrm>
            <a:off x="8023276" y="4935097"/>
            <a:ext cx="506870"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BOT</a:t>
            </a:r>
          </a:p>
        </p:txBody>
      </p:sp>
      <p:sp>
        <p:nvSpPr>
          <p:cNvPr id="9" name="Rectangle 8">
            <a:extLst>
              <a:ext uri="{FF2B5EF4-FFF2-40B4-BE49-F238E27FC236}">
                <a16:creationId xmlns:a16="http://schemas.microsoft.com/office/drawing/2014/main" id="{17286FB5-C839-4FBE-8A53-A1513FB9DDC9}"/>
              </a:ext>
            </a:extLst>
          </p:cNvPr>
          <p:cNvSpPr/>
          <p:nvPr/>
        </p:nvSpPr>
        <p:spPr>
          <a:xfrm>
            <a:off x="7969575" y="5380493"/>
            <a:ext cx="614271" cy="307777"/>
          </a:xfrm>
          <a:prstGeom prst="rect">
            <a:avLst/>
          </a:prstGeom>
        </p:spPr>
        <p:txBody>
          <a:bodyPr wrap="none">
            <a:spAutoFit/>
          </a:bodyPr>
          <a:lstStyle/>
          <a:p>
            <a:r>
              <a:rPr lang="en-US" sz="1400" b="1" dirty="0">
                <a:solidFill>
                  <a:srgbClr val="FF0000"/>
                </a:solidFill>
                <a:latin typeface="Courier New" panose="02070309020205020404" pitchFamily="49" charset="0"/>
                <a:cs typeface="Courier New" panose="02070309020205020404" pitchFamily="49" charset="0"/>
              </a:rPr>
              <a:t>UASP</a:t>
            </a:r>
          </a:p>
        </p:txBody>
      </p:sp>
    </p:spTree>
    <p:extLst>
      <p:ext uri="{BB962C8B-B14F-4D97-AF65-F5344CB8AC3E}">
        <p14:creationId xmlns:p14="http://schemas.microsoft.com/office/powerpoint/2010/main" val="42153578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396720" y="860400"/>
            <a:ext cx="8653320" cy="5888131"/>
          </a:xfrm>
          <a:prstGeom prst="rect">
            <a:avLst/>
          </a:prstGeom>
          <a:noFill/>
          <a:ln>
            <a:noFill/>
          </a:ln>
        </p:spPr>
        <p:txBody>
          <a:bodyPr lIns="90000" tIns="45000" rIns="90000" bIns="45000"/>
          <a:lstStyle/>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Hypervisor - A software, firmware, or hardware solution that creates and runs virtual machines</a:t>
            </a:r>
          </a:p>
          <a:p>
            <a:pPr>
              <a:lnSpc>
                <a:spcPct val="100000"/>
              </a:lnSpc>
            </a:pPr>
            <a:endParaRPr lang="en-US" sz="22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Hypervisors can be run in 2 different configurations:</a:t>
            </a:r>
          </a:p>
          <a:p>
            <a:pPr>
              <a:lnSpc>
                <a:spcPct val="100000"/>
              </a:lnSpc>
              <a:buFont typeface="Wingdings" charset="2"/>
              <a:buChar char=""/>
            </a:pPr>
            <a:endParaRPr lang="en-US" sz="22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Type I: Bare Metal</a:t>
            </a:r>
          </a:p>
          <a:p>
            <a:pPr marL="1257300" lvl="2" indent="-342900">
              <a:buFont typeface="Courier New" panose="02070309020205020404" pitchFamily="49" charset="0"/>
              <a:buChar char="o"/>
            </a:pPr>
            <a:r>
              <a:rPr lang="en-US" sz="2200" b="1" dirty="0">
                <a:solidFill>
                  <a:srgbClr val="000000"/>
                </a:solidFill>
                <a:latin typeface="Courier New" panose="02070309020205020404" pitchFamily="49" charset="0"/>
                <a:cs typeface="Courier New" panose="02070309020205020404" pitchFamily="49" charset="0"/>
              </a:rPr>
              <a:t>Runs independent of the operating system</a:t>
            </a:r>
          </a:p>
          <a:p>
            <a:pPr marL="1257300" lvl="2" indent="-342900">
              <a:buFont typeface="Courier New" panose="02070309020205020404" pitchFamily="49" charset="0"/>
              <a:buChar char="o"/>
            </a:pPr>
            <a:endParaRPr lang="en-US" sz="22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200" b="1" dirty="0">
                <a:solidFill>
                  <a:srgbClr val="000000"/>
                </a:solidFill>
                <a:latin typeface="Courier New" panose="02070309020205020404" pitchFamily="49" charset="0"/>
                <a:cs typeface="Courier New" panose="02070309020205020404" pitchFamily="49" charset="0"/>
              </a:rPr>
              <a:t>Type II: Hosted</a:t>
            </a:r>
          </a:p>
          <a:p>
            <a:pPr marL="1257300" lvl="2" indent="-342900">
              <a:buFont typeface="Courier New" panose="02070309020205020404" pitchFamily="49" charset="0"/>
              <a:buChar char="o"/>
            </a:pPr>
            <a:r>
              <a:rPr lang="en-US" sz="2200" b="1" dirty="0">
                <a:solidFill>
                  <a:srgbClr val="000000"/>
                </a:solidFill>
                <a:latin typeface="Courier New" panose="02070309020205020404" pitchFamily="49" charset="0"/>
                <a:cs typeface="Courier New" panose="02070309020205020404" pitchFamily="49" charset="0"/>
              </a:rPr>
              <a:t>Dependent on the operating system</a:t>
            </a:r>
          </a:p>
          <a:p>
            <a:endParaRPr lang="en-US" sz="22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2200" b="1" dirty="0">
                <a:solidFill>
                  <a:srgbClr val="000000"/>
                </a:solidFill>
                <a:latin typeface="Courier New" panose="02070309020205020404" pitchFamily="49" charset="0"/>
                <a:cs typeface="Courier New" panose="02070309020205020404" pitchFamily="49" charset="0"/>
              </a:rPr>
              <a:t>Host – Hardware that a Type I or Type II hypervisor is running on</a:t>
            </a:r>
          </a:p>
          <a:p>
            <a:pPr marL="342900" indent="-342900">
              <a:buFont typeface="Wingdings" panose="05000000000000000000" pitchFamily="2" charset="2"/>
              <a:buChar char="Ø"/>
            </a:pPr>
            <a:endParaRPr lang="en-US" sz="22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2200" b="1" dirty="0">
                <a:solidFill>
                  <a:srgbClr val="000000"/>
                </a:solidFill>
                <a:latin typeface="Courier New" panose="02070309020205020404" pitchFamily="49" charset="0"/>
                <a:cs typeface="Courier New" panose="02070309020205020404" pitchFamily="49" charset="0"/>
              </a:rPr>
              <a:t>Guest – Virtual machine running on a hypervisor</a:t>
            </a:r>
          </a:p>
          <a:p>
            <a:pPr marL="342900" indent="-342900">
              <a:buFont typeface="Courier New" panose="02070309020205020404" pitchFamily="49" charset="0"/>
              <a:buChar char="o"/>
            </a:pPr>
            <a:endParaRPr lang="en-US" sz="22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endParaRPr lang="en-US" sz="2200" b="1" dirty="0">
              <a:solidFill>
                <a:srgbClr val="000000"/>
              </a:solidFill>
              <a:latin typeface="Courier New" panose="02070309020205020404" pitchFamily="49" charset="0"/>
              <a:cs typeface="Courier New" panose="02070309020205020404" pitchFamily="49" charset="0"/>
            </a:endParaRPr>
          </a:p>
        </p:txBody>
      </p:sp>
      <p:sp>
        <p:nvSpPr>
          <p:cNvPr id="252" name="CustomShape 2"/>
          <p:cNvSpPr/>
          <p:nvPr/>
        </p:nvSpPr>
        <p:spPr>
          <a:xfrm>
            <a:off x="1689129" y="109469"/>
            <a:ext cx="5765743" cy="631596"/>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Virtualization Definitions</a:t>
            </a:r>
            <a:endParaRPr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186849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lsblk</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99391" y="935380"/>
            <a:ext cx="5106018" cy="5733777"/>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lsblk lists all available block devices</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Reads the </a:t>
            </a:r>
            <a:r>
              <a:rPr lang="en-US" sz="2000" b="1" dirty="0" err="1">
                <a:solidFill>
                  <a:srgbClr val="000000"/>
                </a:solidFill>
                <a:latin typeface="Courier New" panose="02070309020205020404" pitchFamily="49" charset="0"/>
                <a:cs typeface="Courier New" panose="02070309020205020404" pitchFamily="49" charset="0"/>
              </a:rPr>
              <a:t>sysfs</a:t>
            </a:r>
            <a:r>
              <a:rPr lang="en-US" sz="2000" b="1" dirty="0">
                <a:solidFill>
                  <a:srgbClr val="000000"/>
                </a:solidFill>
                <a:latin typeface="Courier New" panose="02070309020205020404" pitchFamily="49" charset="0"/>
                <a:cs typeface="Courier New" panose="02070309020205020404" pitchFamily="49" charset="0"/>
              </a:rPr>
              <a:t> filesystem and </a:t>
            </a:r>
            <a:r>
              <a:rPr lang="en-US" sz="2000" b="1" dirty="0" err="1">
                <a:solidFill>
                  <a:srgbClr val="000000"/>
                </a:solidFill>
                <a:latin typeface="Courier New" panose="02070309020205020404" pitchFamily="49" charset="0"/>
                <a:cs typeface="Courier New" panose="02070309020205020404" pitchFamily="49" charset="0"/>
              </a:rPr>
              <a:t>udev</a:t>
            </a:r>
            <a:r>
              <a:rPr lang="en-US" sz="2000" b="1" dirty="0">
                <a:solidFill>
                  <a:srgbClr val="000000"/>
                </a:solidFill>
                <a:latin typeface="Courier New" panose="02070309020205020404" pitchFamily="49" charset="0"/>
                <a:cs typeface="Courier New" panose="02070309020205020404" pitchFamily="49" charset="0"/>
              </a:rPr>
              <a:t> database </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If the </a:t>
            </a:r>
            <a:r>
              <a:rPr lang="en-US" sz="2000" b="1" dirty="0" err="1">
                <a:solidFill>
                  <a:srgbClr val="000000"/>
                </a:solidFill>
                <a:latin typeface="Courier New" panose="02070309020205020404" pitchFamily="49" charset="0"/>
                <a:cs typeface="Courier New" panose="02070309020205020404" pitchFamily="49" charset="0"/>
              </a:rPr>
              <a:t>udev</a:t>
            </a:r>
            <a:r>
              <a:rPr lang="en-US" sz="2000" b="1" dirty="0">
                <a:solidFill>
                  <a:srgbClr val="000000"/>
                </a:solidFill>
                <a:latin typeface="Courier New" panose="02070309020205020404" pitchFamily="49" charset="0"/>
                <a:cs typeface="Courier New" panose="02070309020205020404" pitchFamily="49" charset="0"/>
              </a:rPr>
              <a:t> not available or lsblk is compiled without </a:t>
            </a:r>
            <a:r>
              <a:rPr lang="en-US" sz="2000" b="1" dirty="0" err="1">
                <a:solidFill>
                  <a:srgbClr val="000000"/>
                </a:solidFill>
                <a:latin typeface="Courier New" panose="02070309020205020404" pitchFamily="49" charset="0"/>
                <a:cs typeface="Courier New" panose="02070309020205020404" pitchFamily="49" charset="0"/>
              </a:rPr>
              <a:t>udev</a:t>
            </a:r>
            <a:r>
              <a:rPr lang="en-US" sz="2000" b="1" dirty="0">
                <a:solidFill>
                  <a:srgbClr val="000000"/>
                </a:solidFill>
                <a:latin typeface="Courier New" panose="02070309020205020404" pitchFamily="49" charset="0"/>
                <a:cs typeface="Courier New" panose="02070309020205020404" pitchFamily="49" charset="0"/>
              </a:rPr>
              <a:t> it reads LABELs, UUIDs and filesystem types from the block device</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Root permissions are necessary</a:t>
            </a:r>
          </a:p>
          <a:p>
            <a:pPr marL="800100" lvl="1" indent="-342900">
              <a:buFont typeface="Wingdings" panose="05000000000000000000" pitchFamily="2" charset="2"/>
              <a:buChar char="ü"/>
            </a:pPr>
            <a:r>
              <a:rPr lang="en-US" sz="2000" b="1" dirty="0" err="1">
                <a:solidFill>
                  <a:srgbClr val="000000"/>
                </a:solidFill>
                <a:latin typeface="Courier New" panose="02070309020205020404" pitchFamily="49" charset="0"/>
                <a:cs typeface="Courier New" panose="02070309020205020404" pitchFamily="49" charset="0"/>
              </a:rPr>
              <a:t>sudo</a:t>
            </a:r>
            <a:r>
              <a:rPr lang="en-US" sz="2000" b="1" dirty="0">
                <a:solidFill>
                  <a:srgbClr val="000000"/>
                </a:solidFill>
                <a:latin typeface="Courier New" panose="02070309020205020404" pitchFamily="49" charset="0"/>
                <a:cs typeface="Courier New" panose="02070309020205020404" pitchFamily="49" charset="0"/>
              </a:rPr>
              <a:t> lsblk</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Lists all block devices, except RAM disks, in a tree-like format by default</a:t>
            </a:r>
          </a:p>
        </p:txBody>
      </p:sp>
      <p:pic>
        <p:nvPicPr>
          <p:cNvPr id="4" name="Picture 3">
            <a:extLst>
              <a:ext uri="{FF2B5EF4-FFF2-40B4-BE49-F238E27FC236}">
                <a16:creationId xmlns:a16="http://schemas.microsoft.com/office/drawing/2014/main" id="{5BE9901F-D9F0-4959-AD57-2D0D7257AAB8}"/>
              </a:ext>
            </a:extLst>
          </p:cNvPr>
          <p:cNvPicPr>
            <a:picLocks noChangeAspect="1"/>
          </p:cNvPicPr>
          <p:nvPr/>
        </p:nvPicPr>
        <p:blipFill>
          <a:blip r:embed="rId2"/>
          <a:stretch>
            <a:fillRect/>
          </a:stretch>
        </p:blipFill>
        <p:spPr>
          <a:xfrm>
            <a:off x="5255104" y="2162313"/>
            <a:ext cx="3839200" cy="2921276"/>
          </a:xfrm>
          <a:prstGeom prst="rect">
            <a:avLst/>
          </a:prstGeom>
        </p:spPr>
      </p:pic>
    </p:spTree>
    <p:extLst>
      <p:ext uri="{BB962C8B-B14F-4D97-AF65-F5344CB8AC3E}">
        <p14:creationId xmlns:p14="http://schemas.microsoft.com/office/powerpoint/2010/main" val="14806405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lsblk – Filesystem Information</a:t>
            </a:r>
            <a:endParaRPr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2AF9FFC4-9DB7-41B4-AF1C-53FAD0C8E156}"/>
              </a:ext>
            </a:extLst>
          </p:cNvPr>
          <p:cNvPicPr>
            <a:picLocks noChangeAspect="1"/>
          </p:cNvPicPr>
          <p:nvPr/>
        </p:nvPicPr>
        <p:blipFill rotWithShape="1">
          <a:blip r:embed="rId2"/>
          <a:srcRect b="1913"/>
          <a:stretch/>
        </p:blipFill>
        <p:spPr>
          <a:xfrm>
            <a:off x="845456" y="2334952"/>
            <a:ext cx="7453087" cy="3987539"/>
          </a:xfrm>
          <a:prstGeom prst="rect">
            <a:avLst/>
          </a:prstGeom>
        </p:spPr>
      </p:pic>
      <p:sp>
        <p:nvSpPr>
          <p:cNvPr id="6" name="CustomShape 1">
            <a:extLst>
              <a:ext uri="{FF2B5EF4-FFF2-40B4-BE49-F238E27FC236}">
                <a16:creationId xmlns:a16="http://schemas.microsoft.com/office/drawing/2014/main" id="{EBE2E2E0-A249-4AB0-9DF0-64FCBEAFE617}"/>
              </a:ext>
            </a:extLst>
          </p:cNvPr>
          <p:cNvSpPr/>
          <p:nvPr/>
        </p:nvSpPr>
        <p:spPr>
          <a:xfrm>
            <a:off x="99390" y="935381"/>
            <a:ext cx="8903207" cy="1110235"/>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lsblk –f lists all currently mounted filesystems</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Output for partition is shown as a tree</a:t>
            </a:r>
          </a:p>
        </p:txBody>
      </p:sp>
    </p:spTree>
    <p:extLst>
      <p:ext uri="{BB962C8B-B14F-4D97-AF65-F5344CB8AC3E}">
        <p14:creationId xmlns:p14="http://schemas.microsoft.com/office/powerpoint/2010/main" val="12550772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lsblk – Device Owner, Group, and Mode</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EBE2E2E0-A249-4AB0-9DF0-64FCBEAFE617}"/>
              </a:ext>
            </a:extLst>
          </p:cNvPr>
          <p:cNvSpPr/>
          <p:nvPr/>
        </p:nvSpPr>
        <p:spPr>
          <a:xfrm>
            <a:off x="99390" y="935381"/>
            <a:ext cx="8903207" cy="1110235"/>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lsblk –m lists device owners, groups, and modes</a:t>
            </a:r>
          </a:p>
          <a:p>
            <a:pPr>
              <a:lnSpc>
                <a:spcPct val="100000"/>
              </a:lnSpc>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Modes shows permissions for owners, groups, and world</a:t>
            </a:r>
          </a:p>
        </p:txBody>
      </p:sp>
      <p:pic>
        <p:nvPicPr>
          <p:cNvPr id="3" name="Picture 2">
            <a:extLst>
              <a:ext uri="{FF2B5EF4-FFF2-40B4-BE49-F238E27FC236}">
                <a16:creationId xmlns:a16="http://schemas.microsoft.com/office/drawing/2014/main" id="{EC218110-16E7-4D7F-AD9A-FB164CD8EA88}"/>
              </a:ext>
            </a:extLst>
          </p:cNvPr>
          <p:cNvPicPr>
            <a:picLocks noChangeAspect="1"/>
          </p:cNvPicPr>
          <p:nvPr/>
        </p:nvPicPr>
        <p:blipFill>
          <a:blip r:embed="rId2"/>
          <a:stretch>
            <a:fillRect/>
          </a:stretch>
        </p:blipFill>
        <p:spPr>
          <a:xfrm>
            <a:off x="2856522" y="2055537"/>
            <a:ext cx="3430957" cy="4505715"/>
          </a:xfrm>
          <a:prstGeom prst="rect">
            <a:avLst/>
          </a:prstGeom>
        </p:spPr>
      </p:pic>
    </p:spTree>
    <p:extLst>
      <p:ext uri="{BB962C8B-B14F-4D97-AF65-F5344CB8AC3E}">
        <p14:creationId xmlns:p14="http://schemas.microsoft.com/office/powerpoint/2010/main" val="28827666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blockdev</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EBE2E2E0-A249-4AB0-9DF0-64FCBEAFE617}"/>
              </a:ext>
            </a:extLst>
          </p:cNvPr>
          <p:cNvSpPr/>
          <p:nvPr/>
        </p:nvSpPr>
        <p:spPr>
          <a:xfrm>
            <a:off x="99390" y="935382"/>
            <a:ext cx="8903207" cy="4230508"/>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blockdev is a system call directly to block devices</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blockdev switches include:</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a:t>
            </a:r>
            <a:r>
              <a:rPr lang="en-US" sz="2000" b="1" dirty="0" err="1">
                <a:solidFill>
                  <a:srgbClr val="000000"/>
                </a:solidFill>
                <a:latin typeface="Courier New" panose="02070309020205020404" pitchFamily="49" charset="0"/>
                <a:cs typeface="Courier New" panose="02070309020205020404" pitchFamily="49" charset="0"/>
              </a:rPr>
              <a:t>getalignoff</a:t>
            </a:r>
            <a:endParaRPr lang="en-US" sz="2000" b="1" dirty="0">
              <a:solidFill>
                <a:srgbClr val="000000"/>
              </a:solidFill>
              <a:latin typeface="Courier New" panose="02070309020205020404" pitchFamily="49" charset="0"/>
              <a:cs typeface="Courier New" panose="02070309020205020404" pitchFamily="49" charset="0"/>
            </a:endParaRP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Get alignment offset</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a:t>
            </a:r>
            <a:r>
              <a:rPr lang="en-US" sz="2000" b="1" dirty="0" err="1">
                <a:solidFill>
                  <a:srgbClr val="000000"/>
                </a:solidFill>
                <a:latin typeface="Courier New" panose="02070309020205020404" pitchFamily="49" charset="0"/>
                <a:cs typeface="Courier New" panose="02070309020205020404" pitchFamily="49" charset="0"/>
              </a:rPr>
              <a:t>getfra</a:t>
            </a:r>
            <a:endParaRPr lang="en-US" sz="2000" b="1" dirty="0">
              <a:solidFill>
                <a:srgbClr val="000000"/>
              </a:solidFill>
              <a:latin typeface="Courier New" panose="02070309020205020404" pitchFamily="49" charset="0"/>
              <a:cs typeface="Courier New" panose="02070309020205020404" pitchFamily="49" charset="0"/>
            </a:endParaRP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Get filesystem readahead in 512-byte sectors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--getsize64</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Print device size in bytes.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a:t>
            </a:r>
            <a:r>
              <a:rPr lang="en-US" sz="2000" b="1" dirty="0" err="1">
                <a:solidFill>
                  <a:srgbClr val="000000"/>
                </a:solidFill>
                <a:latin typeface="Courier New" panose="02070309020205020404" pitchFamily="49" charset="0"/>
                <a:cs typeface="Courier New" panose="02070309020205020404" pitchFamily="49" charset="0"/>
              </a:rPr>
              <a:t>rereadpt</a:t>
            </a:r>
            <a:endParaRPr lang="en-US" sz="2000" b="1" dirty="0">
              <a:solidFill>
                <a:srgbClr val="000000"/>
              </a:solidFill>
              <a:latin typeface="Courier New" panose="02070309020205020404" pitchFamily="49" charset="0"/>
              <a:cs typeface="Courier New" panose="02070309020205020404" pitchFamily="49" charset="0"/>
            </a:endParaRP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Reread partition table</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--report</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Create a report of all block devices</a:t>
            </a:r>
          </a:p>
        </p:txBody>
      </p:sp>
    </p:spTree>
    <p:extLst>
      <p:ext uri="{BB962C8B-B14F-4D97-AF65-F5344CB8AC3E}">
        <p14:creationId xmlns:p14="http://schemas.microsoft.com/office/powerpoint/2010/main" val="18437758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blockdev - Report</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EBE2E2E0-A249-4AB0-9DF0-64FCBEAFE617}"/>
              </a:ext>
            </a:extLst>
          </p:cNvPr>
          <p:cNvSpPr/>
          <p:nvPr/>
        </p:nvSpPr>
        <p:spPr>
          <a:xfrm>
            <a:off x="99390" y="935382"/>
            <a:ext cx="8903207" cy="761443"/>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Reports show read only status, sector size, block size, starting sectors, and overall disk size</a:t>
            </a:r>
          </a:p>
        </p:txBody>
      </p:sp>
      <p:pic>
        <p:nvPicPr>
          <p:cNvPr id="2" name="Picture 1">
            <a:extLst>
              <a:ext uri="{FF2B5EF4-FFF2-40B4-BE49-F238E27FC236}">
                <a16:creationId xmlns:a16="http://schemas.microsoft.com/office/drawing/2014/main" id="{D0F11FF4-9B3E-4E57-88F4-0A0E491AA24F}"/>
              </a:ext>
            </a:extLst>
          </p:cNvPr>
          <p:cNvPicPr>
            <a:picLocks noChangeAspect="1"/>
          </p:cNvPicPr>
          <p:nvPr/>
        </p:nvPicPr>
        <p:blipFill>
          <a:blip r:embed="rId2"/>
          <a:stretch>
            <a:fillRect/>
          </a:stretch>
        </p:blipFill>
        <p:spPr>
          <a:xfrm>
            <a:off x="1810830" y="2003081"/>
            <a:ext cx="5314950" cy="4505325"/>
          </a:xfrm>
          <a:prstGeom prst="rect">
            <a:avLst/>
          </a:prstGeom>
        </p:spPr>
      </p:pic>
    </p:spTree>
    <p:extLst>
      <p:ext uri="{BB962C8B-B14F-4D97-AF65-F5344CB8AC3E}">
        <p14:creationId xmlns:p14="http://schemas.microsoft.com/office/powerpoint/2010/main" val="385366221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lsscsi</a:t>
            </a:r>
            <a:endParaRPr lang="en-US" sz="2800"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409024" y="774750"/>
            <a:ext cx="8433012" cy="1357247"/>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While lsblk shows all block devices the use of lsscsi shows SCSI specific device attributes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Disks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Printers</a:t>
            </a:r>
          </a:p>
          <a:p>
            <a:pPr marL="342900" indent="-342900">
              <a:buFont typeface="Wingdings" panose="05000000000000000000" pitchFamily="2" charset="2"/>
              <a:buChar char="ü"/>
            </a:pPr>
            <a:endParaRPr lang="en-US" sz="20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ü"/>
            </a:pPr>
            <a:endParaRPr lang="en-US" sz="2000" b="1" dirty="0">
              <a:solidFill>
                <a:srgbClr val="000000"/>
              </a:solidFill>
              <a:latin typeface="Courier New" panose="020703090202050204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8AE0F1C2-9DBF-42A7-92D1-575889706632}"/>
              </a:ext>
            </a:extLst>
          </p:cNvPr>
          <p:cNvPicPr>
            <a:picLocks noChangeAspect="1"/>
          </p:cNvPicPr>
          <p:nvPr/>
        </p:nvPicPr>
        <p:blipFill>
          <a:blip r:embed="rId2"/>
          <a:stretch>
            <a:fillRect/>
          </a:stretch>
        </p:blipFill>
        <p:spPr>
          <a:xfrm>
            <a:off x="522145" y="2472985"/>
            <a:ext cx="5992928" cy="794761"/>
          </a:xfrm>
          <a:prstGeom prst="rect">
            <a:avLst/>
          </a:prstGeom>
        </p:spPr>
      </p:pic>
      <p:sp>
        <p:nvSpPr>
          <p:cNvPr id="3" name="TextBox 2">
            <a:extLst>
              <a:ext uri="{FF2B5EF4-FFF2-40B4-BE49-F238E27FC236}">
                <a16:creationId xmlns:a16="http://schemas.microsoft.com/office/drawing/2014/main" id="{55255C66-98C3-4CEA-9E86-50128EFE879F}"/>
              </a:ext>
            </a:extLst>
          </p:cNvPr>
          <p:cNvSpPr txBox="1"/>
          <p:nvPr/>
        </p:nvSpPr>
        <p:spPr>
          <a:xfrm>
            <a:off x="6929333" y="2526405"/>
            <a:ext cx="1912703" cy="830997"/>
          </a:xfrm>
          <a:prstGeom prst="rect">
            <a:avLst/>
          </a:prstGeom>
          <a:noFill/>
          <a:ln>
            <a:noFill/>
          </a:ln>
        </p:spPr>
        <p:txBody>
          <a:bodyPr wrap="none" rtlCol="0">
            <a:spAutoFit/>
          </a:bodyPr>
          <a:lstStyle/>
          <a:p>
            <a:pPr algn="ctr"/>
            <a:r>
              <a:rPr lang="en-US" sz="1600" b="1" dirty="0">
                <a:solidFill>
                  <a:srgbClr val="FF0000"/>
                </a:solidFill>
                <a:latin typeface="Courier New" panose="02070309020205020404" pitchFamily="49" charset="0"/>
                <a:cs typeface="Courier New" panose="02070309020205020404" pitchFamily="49" charset="0"/>
              </a:rPr>
              <a:t>SIFT Drive</a:t>
            </a:r>
          </a:p>
          <a:p>
            <a:pPr algn="ctr"/>
            <a:r>
              <a:rPr lang="en-US" sz="1600" b="1" dirty="0">
                <a:solidFill>
                  <a:srgbClr val="00B050"/>
                </a:solidFill>
                <a:latin typeface="Courier New" panose="02070309020205020404" pitchFamily="49" charset="0"/>
                <a:cs typeface="Courier New" panose="02070309020205020404" pitchFamily="49" charset="0"/>
              </a:rPr>
              <a:t>SCSI CD-ROM</a:t>
            </a:r>
          </a:p>
          <a:p>
            <a:pPr algn="ctr"/>
            <a:r>
              <a:rPr lang="en-US" sz="1600" b="1" dirty="0">
                <a:solidFill>
                  <a:srgbClr val="0070C0"/>
                </a:solidFill>
                <a:latin typeface="Courier New" panose="02070309020205020404" pitchFamily="49" charset="0"/>
                <a:cs typeface="Courier New" panose="02070309020205020404" pitchFamily="49" charset="0"/>
              </a:rPr>
              <a:t>External Drive</a:t>
            </a:r>
          </a:p>
        </p:txBody>
      </p:sp>
      <p:sp>
        <p:nvSpPr>
          <p:cNvPr id="14" name="Rectangle 13">
            <a:extLst>
              <a:ext uri="{FF2B5EF4-FFF2-40B4-BE49-F238E27FC236}">
                <a16:creationId xmlns:a16="http://schemas.microsoft.com/office/drawing/2014/main" id="{C4021154-2DE8-4D04-BFDF-3E44FC5841A3}"/>
              </a:ext>
            </a:extLst>
          </p:cNvPr>
          <p:cNvSpPr/>
          <p:nvPr/>
        </p:nvSpPr>
        <p:spPr>
          <a:xfrm>
            <a:off x="5618374" y="2643560"/>
            <a:ext cx="868418" cy="19317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83D735-A22D-4D4C-8045-984730CF632F}"/>
              </a:ext>
            </a:extLst>
          </p:cNvPr>
          <p:cNvSpPr/>
          <p:nvPr/>
        </p:nvSpPr>
        <p:spPr>
          <a:xfrm>
            <a:off x="5618374" y="2861796"/>
            <a:ext cx="868418" cy="160217"/>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1B080BD-3BB1-44EC-A121-80462E1A5680}"/>
              </a:ext>
            </a:extLst>
          </p:cNvPr>
          <p:cNvSpPr/>
          <p:nvPr/>
        </p:nvSpPr>
        <p:spPr>
          <a:xfrm>
            <a:off x="5618374" y="3067354"/>
            <a:ext cx="868418" cy="160217"/>
          </a:xfrm>
          <a:prstGeom prst="rect">
            <a:avLst/>
          </a:prstGeom>
          <a:noFill/>
          <a:ln w="349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pic>
        <p:nvPicPr>
          <p:cNvPr id="5" name="Picture 4">
            <a:extLst>
              <a:ext uri="{FF2B5EF4-FFF2-40B4-BE49-F238E27FC236}">
                <a16:creationId xmlns:a16="http://schemas.microsoft.com/office/drawing/2014/main" id="{25E9FD1E-2CC6-4E73-A770-F23D62B6409F}"/>
              </a:ext>
            </a:extLst>
          </p:cNvPr>
          <p:cNvPicPr>
            <a:picLocks noChangeAspect="1"/>
          </p:cNvPicPr>
          <p:nvPr/>
        </p:nvPicPr>
        <p:blipFill>
          <a:blip r:embed="rId3"/>
          <a:stretch>
            <a:fillRect/>
          </a:stretch>
        </p:blipFill>
        <p:spPr>
          <a:xfrm>
            <a:off x="116025" y="4372380"/>
            <a:ext cx="8911951" cy="970106"/>
          </a:xfrm>
          <a:prstGeom prst="rect">
            <a:avLst/>
          </a:prstGeom>
        </p:spPr>
      </p:pic>
      <p:sp>
        <p:nvSpPr>
          <p:cNvPr id="17" name="TextBox 16">
            <a:extLst>
              <a:ext uri="{FF2B5EF4-FFF2-40B4-BE49-F238E27FC236}">
                <a16:creationId xmlns:a16="http://schemas.microsoft.com/office/drawing/2014/main" id="{F31847B0-63A2-4789-9A61-7947B4C9EB84}"/>
              </a:ext>
            </a:extLst>
          </p:cNvPr>
          <p:cNvSpPr txBox="1"/>
          <p:nvPr/>
        </p:nvSpPr>
        <p:spPr>
          <a:xfrm>
            <a:off x="561933" y="3612256"/>
            <a:ext cx="8020135" cy="369332"/>
          </a:xfrm>
          <a:prstGeom prst="rect">
            <a:avLst/>
          </a:prstGeom>
          <a:noFill/>
          <a:ln>
            <a:noFill/>
          </a:ln>
        </p:spPr>
        <p:txBody>
          <a:bodyPr wrap="square" rtlCol="0">
            <a:spAutoFit/>
          </a:bodyPr>
          <a:lstStyle/>
          <a:p>
            <a:pPr algn="ctr"/>
            <a:r>
              <a:rPr lang="en-US" b="1" dirty="0">
                <a:solidFill>
                  <a:schemeClr val="accent2"/>
                </a:solidFill>
                <a:latin typeface="Courier New" panose="02070309020205020404" pitchFamily="49" charset="0"/>
                <a:cs typeface="Courier New" panose="02070309020205020404" pitchFamily="49" charset="0"/>
              </a:rPr>
              <a:t>[Host Adapter ID:SCSI Channel:ID:Logical Unit Number]</a:t>
            </a:r>
          </a:p>
        </p:txBody>
      </p:sp>
      <p:sp>
        <p:nvSpPr>
          <p:cNvPr id="7" name="Rectangle 6">
            <a:extLst>
              <a:ext uri="{FF2B5EF4-FFF2-40B4-BE49-F238E27FC236}">
                <a16:creationId xmlns:a16="http://schemas.microsoft.com/office/drawing/2014/main" id="{CB8A8DB8-F029-4628-BBD1-70FB5A913B6B}"/>
              </a:ext>
            </a:extLst>
          </p:cNvPr>
          <p:cNvSpPr/>
          <p:nvPr/>
        </p:nvSpPr>
        <p:spPr>
          <a:xfrm>
            <a:off x="493864" y="2643560"/>
            <a:ext cx="1004997" cy="62418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EC7EA359-A668-41F2-8BF3-7B62D8291DEB}"/>
              </a:ext>
            </a:extLst>
          </p:cNvPr>
          <p:cNvCxnSpPr>
            <a:cxnSpLocks/>
            <a:stCxn id="7" idx="2"/>
          </p:cNvCxnSpPr>
          <p:nvPr/>
        </p:nvCxnSpPr>
        <p:spPr>
          <a:xfrm>
            <a:off x="996363" y="3267746"/>
            <a:ext cx="304536" cy="293232"/>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914757B-20CC-4A48-A7E1-3A950B43CE85}"/>
              </a:ext>
            </a:extLst>
          </p:cNvPr>
          <p:cNvSpPr/>
          <p:nvPr/>
        </p:nvSpPr>
        <p:spPr>
          <a:xfrm>
            <a:off x="203204" y="4646758"/>
            <a:ext cx="6602948" cy="11887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DCBF31CF-75D9-4157-B4C2-606AE1C57E3E}"/>
              </a:ext>
            </a:extLst>
          </p:cNvPr>
          <p:cNvCxnSpPr>
            <a:cxnSpLocks/>
          </p:cNvCxnSpPr>
          <p:nvPr/>
        </p:nvCxnSpPr>
        <p:spPr>
          <a:xfrm flipH="1">
            <a:off x="5165889" y="4792990"/>
            <a:ext cx="1487995" cy="910226"/>
          </a:xfrm>
          <a:prstGeom prst="straightConnector1">
            <a:avLst/>
          </a:prstGeom>
          <a:ln w="349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0068F2D-215E-4FBC-8EC4-4A89FC199722}"/>
              </a:ext>
            </a:extLst>
          </p:cNvPr>
          <p:cNvSpPr txBox="1"/>
          <p:nvPr/>
        </p:nvSpPr>
        <p:spPr>
          <a:xfrm>
            <a:off x="1" y="5765987"/>
            <a:ext cx="9144000" cy="829458"/>
          </a:xfrm>
          <a:prstGeom prst="rect">
            <a:avLst/>
          </a:prstGeom>
          <a:noFill/>
          <a:ln>
            <a:noFill/>
          </a:ln>
        </p:spPr>
        <p:txBody>
          <a:bodyPr wrap="square" rtlCol="0">
            <a:spAutoFit/>
          </a:bodyPr>
          <a:lstStyle/>
          <a:p>
            <a:pPr algn="ctr"/>
            <a:r>
              <a:rPr lang="en-US" b="1" dirty="0" err="1">
                <a:solidFill>
                  <a:schemeClr val="accent2"/>
                </a:solidFill>
                <a:latin typeface="Courier New" panose="02070309020205020404" pitchFamily="49" charset="0"/>
                <a:cs typeface="Courier New" panose="02070309020205020404" pitchFamily="49" charset="0"/>
              </a:rPr>
              <a:t>dir</a:t>
            </a:r>
            <a:r>
              <a:rPr lang="en-US" b="1" dirty="0">
                <a:solidFill>
                  <a:schemeClr val="accent2"/>
                </a:solidFill>
                <a:latin typeface="Courier New" panose="02070309020205020404" pitchFamily="49" charset="0"/>
                <a:cs typeface="Courier New" panose="02070309020205020404" pitchFamily="49" charset="0"/>
              </a:rPr>
              <a:t>: /sys/bus/</a:t>
            </a:r>
            <a:r>
              <a:rPr lang="en-US" b="1" dirty="0" err="1">
                <a:solidFill>
                  <a:schemeClr val="accent2"/>
                </a:solidFill>
                <a:latin typeface="Courier New" panose="02070309020205020404" pitchFamily="49" charset="0"/>
                <a:cs typeface="Courier New" panose="02070309020205020404" pitchFamily="49" charset="0"/>
              </a:rPr>
              <a:t>scsi</a:t>
            </a:r>
            <a:r>
              <a:rPr lang="en-US" b="1" dirty="0">
                <a:solidFill>
                  <a:schemeClr val="accent2"/>
                </a:solidFill>
                <a:latin typeface="Courier New" panose="02070309020205020404" pitchFamily="49" charset="0"/>
                <a:cs typeface="Courier New" panose="02070309020205020404" pitchFamily="49" charset="0"/>
              </a:rPr>
              <a:t>/devices/33:0:0:0</a:t>
            </a:r>
          </a:p>
          <a:p>
            <a:pPr algn="ctr"/>
            <a:endParaRPr lang="en-US" b="1" dirty="0">
              <a:solidFill>
                <a:schemeClr val="accent2"/>
              </a:solidFill>
              <a:latin typeface="Courier New" panose="02070309020205020404" pitchFamily="49" charset="0"/>
              <a:cs typeface="Courier New" panose="02070309020205020404" pitchFamily="49" charset="0"/>
            </a:endParaRPr>
          </a:p>
          <a:p>
            <a:pPr algn="ctr"/>
            <a:r>
              <a:rPr lang="en-US" sz="1000" b="1" dirty="0">
                <a:solidFill>
                  <a:schemeClr val="accent2"/>
                </a:solidFill>
                <a:latin typeface="Courier New" panose="02070309020205020404" pitchFamily="49" charset="0"/>
                <a:cs typeface="Courier New" panose="02070309020205020404" pitchFamily="49" charset="0"/>
              </a:rPr>
              <a:t> </a:t>
            </a:r>
            <a:r>
              <a:rPr lang="en-US" sz="1190" b="1" dirty="0">
                <a:solidFill>
                  <a:schemeClr val="accent2"/>
                </a:solidFill>
                <a:latin typeface="Courier New" panose="02070309020205020404" pitchFamily="49" charset="0"/>
                <a:cs typeface="Courier New" panose="02070309020205020404" pitchFamily="49" charset="0"/>
              </a:rPr>
              <a:t>[/sys/devices/pci0000:00/0000:00:11.0/0000:02:03.0/usb1/1-1/1-1:1.0/host33/target33:0:0/33:0:0:0] </a:t>
            </a:r>
          </a:p>
        </p:txBody>
      </p:sp>
    </p:spTree>
    <p:extLst>
      <p:ext uri="{BB962C8B-B14F-4D97-AF65-F5344CB8AC3E}">
        <p14:creationId xmlns:p14="http://schemas.microsoft.com/office/powerpoint/2010/main" val="12539230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lsusb</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308113" y="805070"/>
            <a:ext cx="8647044" cy="4134677"/>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lsusb is a utility for displaying information about USB buses in the system and the devices connected to them</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Switch examples:</a:t>
            </a: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lsusb -v </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Verbose output</a:t>
            </a:r>
          </a:p>
          <a:p>
            <a:pPr marL="800100" lvl="1" indent="-342900">
              <a:buFont typeface="Courier New" panose="02070309020205020404" pitchFamily="49" charset="0"/>
              <a:buChar char="o"/>
            </a:pPr>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lsusb –s 001</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Show only devices in a specified bus</a:t>
            </a:r>
          </a:p>
          <a:p>
            <a:pPr marL="800100" lvl="1" indent="-342900">
              <a:buFont typeface="Courier New" panose="02070309020205020404" pitchFamily="49" charset="0"/>
              <a:buChar char="o"/>
            </a:pPr>
            <a:endParaRPr lang="en-US" sz="20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2000" b="1" dirty="0">
                <a:solidFill>
                  <a:srgbClr val="000000"/>
                </a:solidFill>
                <a:latin typeface="Courier New" panose="02070309020205020404" pitchFamily="49" charset="0"/>
                <a:cs typeface="Courier New" panose="02070309020205020404" pitchFamily="49" charset="0"/>
              </a:rPr>
              <a:t>lsusb –t</a:t>
            </a:r>
          </a:p>
          <a:p>
            <a:pPr marL="1257300" lvl="2" indent="-342900">
              <a:buFont typeface="Courier New" panose="02070309020205020404" pitchFamily="49" charset="0"/>
              <a:buChar char="o"/>
            </a:pPr>
            <a:r>
              <a:rPr lang="en-US" sz="2000" b="1" dirty="0">
                <a:solidFill>
                  <a:srgbClr val="000000"/>
                </a:solidFill>
                <a:latin typeface="Courier New" panose="02070309020205020404" pitchFamily="49" charset="0"/>
                <a:cs typeface="Courier New" panose="02070309020205020404" pitchFamily="49" charset="0"/>
              </a:rPr>
              <a:t>Dump physical USB device hierarchy as a tree</a:t>
            </a:r>
          </a:p>
          <a:p>
            <a:pPr marL="800100" lvl="1" indent="-342900">
              <a:buFont typeface="Wingdings" panose="05000000000000000000" pitchFamily="2" charset="2"/>
              <a:buChar char="ü"/>
            </a:pPr>
            <a:endParaRPr lang="en-US" sz="2000" b="1" dirty="0">
              <a:solidFill>
                <a:srgbClr val="000000"/>
              </a:solidFill>
              <a:latin typeface="Courier New" panose="02070309020205020404" pitchFamily="49" charset="0"/>
              <a:cs typeface="Courier New" panose="02070309020205020404" pitchFamily="49" charset="0"/>
            </a:endParaRPr>
          </a:p>
          <a:p>
            <a:pPr marL="1257300" lvl="2" indent="-342900">
              <a:buFont typeface="Courier New" panose="02070309020205020404" pitchFamily="49" charset="0"/>
              <a:buChar char="o"/>
            </a:pPr>
            <a:endParaRPr lang="en-US" sz="2000" b="1" dirty="0">
              <a:solidFill>
                <a:srgbClr val="000000"/>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A9C9374C-6E3A-4558-8518-F431687A9036}"/>
              </a:ext>
            </a:extLst>
          </p:cNvPr>
          <p:cNvPicPr>
            <a:picLocks noChangeAspect="1"/>
          </p:cNvPicPr>
          <p:nvPr/>
        </p:nvPicPr>
        <p:blipFill>
          <a:blip r:embed="rId2"/>
          <a:stretch>
            <a:fillRect/>
          </a:stretch>
        </p:blipFill>
        <p:spPr>
          <a:xfrm>
            <a:off x="1248944" y="5098772"/>
            <a:ext cx="6686550" cy="1428750"/>
          </a:xfrm>
          <a:prstGeom prst="rect">
            <a:avLst/>
          </a:prstGeom>
        </p:spPr>
      </p:pic>
    </p:spTree>
    <p:extLst>
      <p:ext uri="{BB962C8B-B14F-4D97-AF65-F5344CB8AC3E}">
        <p14:creationId xmlns:p14="http://schemas.microsoft.com/office/powerpoint/2010/main" val="326484774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fdisk</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99391" y="935381"/>
            <a:ext cx="8940914" cy="2370907"/>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fdisk, short for format disk, is a tool that can be used to list, create, and manipulate partition tables of attached disks</a:t>
            </a:r>
          </a:p>
          <a:p>
            <a:pPr>
              <a:lnSpc>
                <a:spcPct val="100000"/>
              </a:lnSpc>
              <a:buFont typeface="Wingdings" charset="2"/>
              <a:buChar char=""/>
            </a:pPr>
            <a:endParaRPr lang="en-US" sz="2000" b="1" dirty="0">
              <a:solidFill>
                <a:srgbClr val="000000"/>
              </a:solidFill>
              <a:latin typeface="Courier New" panose="02070309020205020404" pitchFamily="49" charset="0"/>
              <a:cs typeface="Courier New" panose="02070309020205020404" pitchFamily="49" charset="0"/>
            </a:endParaRPr>
          </a:p>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Each partition shows the start and end point which will become important during the partition and file analysis of each disk</a:t>
            </a:r>
          </a:p>
        </p:txBody>
      </p:sp>
      <p:pic>
        <p:nvPicPr>
          <p:cNvPr id="2" name="Picture 1">
            <a:extLst>
              <a:ext uri="{FF2B5EF4-FFF2-40B4-BE49-F238E27FC236}">
                <a16:creationId xmlns:a16="http://schemas.microsoft.com/office/drawing/2014/main" id="{6E93524C-D853-4976-8FA2-63597FDA8207}"/>
              </a:ext>
            </a:extLst>
          </p:cNvPr>
          <p:cNvPicPr>
            <a:picLocks noChangeAspect="1"/>
          </p:cNvPicPr>
          <p:nvPr/>
        </p:nvPicPr>
        <p:blipFill>
          <a:blip r:embed="rId2"/>
          <a:stretch>
            <a:fillRect/>
          </a:stretch>
        </p:blipFill>
        <p:spPr>
          <a:xfrm>
            <a:off x="1625766" y="3492925"/>
            <a:ext cx="5892468" cy="504040"/>
          </a:xfrm>
          <a:prstGeom prst="rect">
            <a:avLst/>
          </a:prstGeom>
        </p:spPr>
      </p:pic>
      <p:pic>
        <p:nvPicPr>
          <p:cNvPr id="3" name="Picture 2">
            <a:extLst>
              <a:ext uri="{FF2B5EF4-FFF2-40B4-BE49-F238E27FC236}">
                <a16:creationId xmlns:a16="http://schemas.microsoft.com/office/drawing/2014/main" id="{1FB3CC05-D3D7-4D91-93EA-90BAA22AB591}"/>
              </a:ext>
            </a:extLst>
          </p:cNvPr>
          <p:cNvPicPr>
            <a:picLocks noChangeAspect="1"/>
          </p:cNvPicPr>
          <p:nvPr/>
        </p:nvPicPr>
        <p:blipFill>
          <a:blip r:embed="rId3"/>
          <a:stretch>
            <a:fillRect/>
          </a:stretch>
        </p:blipFill>
        <p:spPr>
          <a:xfrm>
            <a:off x="1352550" y="4831237"/>
            <a:ext cx="6438900" cy="742950"/>
          </a:xfrm>
          <a:prstGeom prst="rect">
            <a:avLst/>
          </a:prstGeom>
        </p:spPr>
      </p:pic>
      <p:sp>
        <p:nvSpPr>
          <p:cNvPr id="4" name="TextBox 3">
            <a:extLst>
              <a:ext uri="{FF2B5EF4-FFF2-40B4-BE49-F238E27FC236}">
                <a16:creationId xmlns:a16="http://schemas.microsoft.com/office/drawing/2014/main" id="{BC22BCAA-9224-42DD-BAE4-DDA6BCA5FCF0}"/>
              </a:ext>
            </a:extLst>
          </p:cNvPr>
          <p:cNvSpPr txBox="1"/>
          <p:nvPr/>
        </p:nvSpPr>
        <p:spPr>
          <a:xfrm>
            <a:off x="3492217" y="4038634"/>
            <a:ext cx="2159566" cy="338554"/>
          </a:xfrm>
          <a:prstGeom prst="rect">
            <a:avLst/>
          </a:prstGeom>
          <a:noFill/>
        </p:spPr>
        <p:txBody>
          <a:bodyPr wrap="none" rtlCol="0">
            <a:spAutoFit/>
          </a:bodyPr>
          <a:lstStyle/>
          <a:p>
            <a:r>
              <a:rPr lang="en-US" sz="1600" b="1" dirty="0">
                <a:latin typeface="Courier New" panose="02070309020205020404" pitchFamily="49" charset="0"/>
                <a:cs typeface="Courier New" panose="02070309020205020404" pitchFamily="49" charset="0"/>
              </a:rPr>
              <a:t>Single Partition</a:t>
            </a:r>
          </a:p>
        </p:txBody>
      </p:sp>
      <p:sp>
        <p:nvSpPr>
          <p:cNvPr id="7" name="TextBox 6">
            <a:extLst>
              <a:ext uri="{FF2B5EF4-FFF2-40B4-BE49-F238E27FC236}">
                <a16:creationId xmlns:a16="http://schemas.microsoft.com/office/drawing/2014/main" id="{D60FE0BD-9CA2-4B94-A7FF-70E503C8B8F1}"/>
              </a:ext>
            </a:extLst>
          </p:cNvPr>
          <p:cNvSpPr txBox="1"/>
          <p:nvPr/>
        </p:nvSpPr>
        <p:spPr>
          <a:xfrm>
            <a:off x="3368786" y="5615856"/>
            <a:ext cx="2406428" cy="338554"/>
          </a:xfrm>
          <a:prstGeom prst="rect">
            <a:avLst/>
          </a:prstGeom>
          <a:noFill/>
        </p:spPr>
        <p:txBody>
          <a:bodyPr wrap="none" rtlCol="0">
            <a:spAutoFit/>
          </a:bodyPr>
          <a:lstStyle/>
          <a:p>
            <a:pPr algn="ctr"/>
            <a:r>
              <a:rPr lang="en-US" sz="1600" b="1" dirty="0">
                <a:latin typeface="Courier New" panose="02070309020205020404" pitchFamily="49" charset="0"/>
                <a:cs typeface="Courier New" panose="02070309020205020404" pitchFamily="49" charset="0"/>
              </a:rPr>
              <a:t>Multiple Partition</a:t>
            </a:r>
          </a:p>
        </p:txBody>
      </p:sp>
    </p:spTree>
    <p:extLst>
      <p:ext uri="{BB962C8B-B14F-4D97-AF65-F5344CB8AC3E}">
        <p14:creationId xmlns:p14="http://schemas.microsoft.com/office/powerpoint/2010/main" val="17256220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df</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99391" y="935381"/>
            <a:ext cx="8940914" cy="586409"/>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df displays file system disk space usage</a:t>
            </a:r>
          </a:p>
        </p:txBody>
      </p:sp>
      <p:pic>
        <p:nvPicPr>
          <p:cNvPr id="2" name="Picture 1">
            <a:extLst>
              <a:ext uri="{FF2B5EF4-FFF2-40B4-BE49-F238E27FC236}">
                <a16:creationId xmlns:a16="http://schemas.microsoft.com/office/drawing/2014/main" id="{A5EB1412-86B5-4CC1-9F84-35249A21B089}"/>
              </a:ext>
            </a:extLst>
          </p:cNvPr>
          <p:cNvPicPr>
            <a:picLocks noChangeAspect="1"/>
          </p:cNvPicPr>
          <p:nvPr/>
        </p:nvPicPr>
        <p:blipFill>
          <a:blip r:embed="rId2"/>
          <a:stretch>
            <a:fillRect/>
          </a:stretch>
        </p:blipFill>
        <p:spPr>
          <a:xfrm>
            <a:off x="1015400" y="1698004"/>
            <a:ext cx="7113199" cy="4806490"/>
          </a:xfrm>
          <a:prstGeom prst="rect">
            <a:avLst/>
          </a:prstGeom>
        </p:spPr>
      </p:pic>
    </p:spTree>
    <p:extLst>
      <p:ext uri="{BB962C8B-B14F-4D97-AF65-F5344CB8AC3E}">
        <p14:creationId xmlns:p14="http://schemas.microsoft.com/office/powerpoint/2010/main" val="75843274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Viewing Raw Disk Data</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101543" y="690284"/>
            <a:ext cx="8940914" cy="1072528"/>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In order to properly analyze disk images, data, and metadata it is necessary to understand how partitions are composed and how they can be parsed </a:t>
            </a:r>
          </a:p>
        </p:txBody>
      </p:sp>
      <p:pic>
        <p:nvPicPr>
          <p:cNvPr id="5" name="Picture 4">
            <a:extLst>
              <a:ext uri="{FF2B5EF4-FFF2-40B4-BE49-F238E27FC236}">
                <a16:creationId xmlns:a16="http://schemas.microsoft.com/office/drawing/2014/main" id="{B028B27B-3ADC-479D-8929-8BAAC4B40CF0}"/>
              </a:ext>
            </a:extLst>
          </p:cNvPr>
          <p:cNvPicPr>
            <a:picLocks noChangeAspect="1"/>
          </p:cNvPicPr>
          <p:nvPr/>
        </p:nvPicPr>
        <p:blipFill>
          <a:blip r:embed="rId2"/>
          <a:stretch>
            <a:fillRect/>
          </a:stretch>
        </p:blipFill>
        <p:spPr>
          <a:xfrm>
            <a:off x="609639" y="1791093"/>
            <a:ext cx="5181806" cy="4938909"/>
          </a:xfrm>
          <a:prstGeom prst="rect">
            <a:avLst/>
          </a:prstGeom>
        </p:spPr>
      </p:pic>
      <p:sp>
        <p:nvSpPr>
          <p:cNvPr id="8" name="TextBox 7">
            <a:extLst>
              <a:ext uri="{FF2B5EF4-FFF2-40B4-BE49-F238E27FC236}">
                <a16:creationId xmlns:a16="http://schemas.microsoft.com/office/drawing/2014/main" id="{2992FDB9-02D4-48E9-A962-63114819BD02}"/>
              </a:ext>
            </a:extLst>
          </p:cNvPr>
          <p:cNvSpPr txBox="1"/>
          <p:nvPr/>
        </p:nvSpPr>
        <p:spPr>
          <a:xfrm>
            <a:off x="6166348" y="3658328"/>
            <a:ext cx="2501206" cy="646331"/>
          </a:xfrm>
          <a:prstGeom prst="rect">
            <a:avLst/>
          </a:prstGeom>
          <a:noFill/>
        </p:spPr>
        <p:txBody>
          <a:bodyPr wrap="square" rtlCol="0">
            <a:spAutoFit/>
          </a:bodyPr>
          <a:lstStyle/>
          <a:p>
            <a:pPr algn="ctr"/>
            <a:r>
              <a:rPr lang="en-US" b="1" dirty="0">
                <a:latin typeface="Courier New" panose="02070309020205020404" pitchFamily="49" charset="0"/>
                <a:cs typeface="Courier New" panose="02070309020205020404" pitchFamily="49" charset="0"/>
              </a:rPr>
              <a:t>One sector of the FAT32 disk</a:t>
            </a:r>
          </a:p>
        </p:txBody>
      </p:sp>
    </p:spTree>
    <p:extLst>
      <p:ext uri="{BB962C8B-B14F-4D97-AF65-F5344CB8AC3E}">
        <p14:creationId xmlns:p14="http://schemas.microsoft.com/office/powerpoint/2010/main" val="34382003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2078460" y="0"/>
            <a:ext cx="5289840" cy="860400"/>
          </a:xfrm>
          <a:prstGeom prst="rect">
            <a:avLst/>
          </a:prstGeom>
          <a:noFill/>
          <a:ln>
            <a:noFill/>
          </a:ln>
        </p:spPr>
        <p:txBody>
          <a:bodyPr lIns="90000" tIns="45000" rIns="90000" bIns="45000" anchor="ctr"/>
          <a:lstStyle/>
          <a:p>
            <a:pPr algn="ctr">
              <a:lnSpc>
                <a:spcPct val="100000"/>
              </a:lnSpc>
            </a:pPr>
            <a:r>
              <a:rPr lang="en-US" sz="2800" b="1">
                <a:latin typeface="Courier New" panose="02070309020205020404" pitchFamily="49" charset="0"/>
                <a:cs typeface="Courier New" panose="02070309020205020404" pitchFamily="49" charset="0"/>
              </a:rPr>
              <a:t>Type I Hypervisor</a:t>
            </a:r>
            <a:endParaRPr>
              <a:latin typeface="Courier New" panose="02070309020205020404" pitchFamily="49" charset="0"/>
              <a:cs typeface="Courier New" panose="02070309020205020404" pitchFamily="49" charset="0"/>
            </a:endParaRPr>
          </a:p>
        </p:txBody>
      </p:sp>
      <p:pic>
        <p:nvPicPr>
          <p:cNvPr id="1026" name="Picture 2" descr="Types of hypervisors"/>
          <p:cNvPicPr>
            <a:picLocks noChangeAspect="1" noChangeArrowheads="1"/>
          </p:cNvPicPr>
          <p:nvPr/>
        </p:nvPicPr>
        <p:blipFill rotWithShape="1">
          <a:blip r:embed="rId2">
            <a:extLst>
              <a:ext uri="{28A0092B-C50C-407E-A947-70E740481C1C}">
                <a14:useLocalDpi xmlns:a14="http://schemas.microsoft.com/office/drawing/2010/main" val="0"/>
              </a:ext>
            </a:extLst>
          </a:blip>
          <a:srcRect r="52930" b="24159"/>
          <a:stretch/>
        </p:blipFill>
        <p:spPr bwMode="auto">
          <a:xfrm>
            <a:off x="270187" y="1030902"/>
            <a:ext cx="4098572" cy="51680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565612"/>
            <a:ext cx="9044135" cy="292388"/>
          </a:xfrm>
          <a:prstGeom prst="rect">
            <a:avLst/>
          </a:prstGeom>
        </p:spPr>
        <p:txBody>
          <a:bodyPr wrap="square">
            <a:spAutoFit/>
          </a:bodyPr>
          <a:lstStyle/>
          <a:p>
            <a:r>
              <a:rPr lang="en-US" sz="1300" b="1">
                <a:latin typeface="Courier New" panose="02070309020205020404" pitchFamily="49" charset="0"/>
                <a:cs typeface="Courier New" panose="02070309020205020404" pitchFamily="49" charset="0"/>
              </a:rPr>
              <a:t>http://www.ibm.com/developerworks/websphere/techjournal/1506_dejesus/1506_dejesus-trs.html</a:t>
            </a:r>
          </a:p>
        </p:txBody>
      </p:sp>
      <p:pic>
        <p:nvPicPr>
          <p:cNvPr id="6" name="Picture 5">
            <a:extLst>
              <a:ext uri="{FF2B5EF4-FFF2-40B4-BE49-F238E27FC236}">
                <a16:creationId xmlns:a16="http://schemas.microsoft.com/office/drawing/2014/main" id="{AE86061A-E2D0-443B-8267-AB8EC2181C1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143" b="96000" l="10000" r="90000">
                        <a14:foregroundMark x1="22941" y1="18286" x2="52353" y2="10857"/>
                        <a14:foregroundMark x1="52353" y1="10857" x2="71176" y2="16000"/>
                        <a14:foregroundMark x1="24118" y1="17143" x2="51176" y2="5714"/>
                        <a14:foregroundMark x1="51176" y1="5714" x2="80588" y2="12571"/>
                        <a14:foregroundMark x1="17647" y1="81714" x2="49412" y2="90286"/>
                        <a14:foregroundMark x1="49412" y1="90286" x2="84118" y2="76571"/>
                        <a14:foregroundMark x1="17059" y1="88000" x2="55882" y2="92000"/>
                        <a14:foregroundMark x1="42941" y1="95429" x2="55294" y2="81714"/>
                        <a14:foregroundMark x1="11765" y1="84571" x2="21176" y2="84571"/>
                        <a14:foregroundMark x1="48235" y1="96000" x2="42353" y2="85143"/>
                        <a14:foregroundMark x1="17059" y1="16000" x2="30000" y2="11429"/>
                        <a14:foregroundMark x1="18824" y1="12571" x2="13529" y2="12571"/>
                      </a14:backgroundRemoval>
                    </a14:imgEffect>
                  </a14:imgLayer>
                </a14:imgProps>
              </a:ext>
            </a:extLst>
          </a:blip>
          <a:stretch>
            <a:fillRect/>
          </a:stretch>
        </p:blipFill>
        <p:spPr>
          <a:xfrm>
            <a:off x="7006077" y="3856513"/>
            <a:ext cx="1745724" cy="1797069"/>
          </a:xfrm>
          <a:prstGeom prst="rect">
            <a:avLst/>
          </a:prstGeom>
        </p:spPr>
      </p:pic>
      <p:sp>
        <p:nvSpPr>
          <p:cNvPr id="3" name="Arrow: Right 2">
            <a:extLst>
              <a:ext uri="{FF2B5EF4-FFF2-40B4-BE49-F238E27FC236}">
                <a16:creationId xmlns:a16="http://schemas.microsoft.com/office/drawing/2014/main" id="{0C3F23A4-72D8-4C1E-8DF1-5FD872AC150E}"/>
              </a:ext>
            </a:extLst>
          </p:cNvPr>
          <p:cNvSpPr/>
          <p:nvPr/>
        </p:nvSpPr>
        <p:spPr>
          <a:xfrm>
            <a:off x="4522067" y="4274096"/>
            <a:ext cx="1745724" cy="67689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C4E2FAC-5308-4749-95BD-E6130AEA3911}"/>
              </a:ext>
            </a:extLst>
          </p:cNvPr>
          <p:cNvSpPr/>
          <p:nvPr/>
        </p:nvSpPr>
        <p:spPr>
          <a:xfrm>
            <a:off x="4522067" y="2626733"/>
            <a:ext cx="1745724" cy="67689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72BB2AEC-0162-426B-80EE-38214F4F6C3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4254" y="2708385"/>
            <a:ext cx="1757547" cy="513590"/>
          </a:xfrm>
          <a:prstGeom prst="rect">
            <a:avLst/>
          </a:prstGeom>
        </p:spPr>
      </p:pic>
      <p:sp>
        <p:nvSpPr>
          <p:cNvPr id="13" name="Arrow: Right 12">
            <a:extLst>
              <a:ext uri="{FF2B5EF4-FFF2-40B4-BE49-F238E27FC236}">
                <a16:creationId xmlns:a16="http://schemas.microsoft.com/office/drawing/2014/main" id="{47618D50-010B-4561-A392-DE9F5E858AE2}"/>
              </a:ext>
            </a:extLst>
          </p:cNvPr>
          <p:cNvSpPr/>
          <p:nvPr/>
        </p:nvSpPr>
        <p:spPr>
          <a:xfrm>
            <a:off x="4522067" y="1329264"/>
            <a:ext cx="1745724" cy="67689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8">
            <a:extLst>
              <a:ext uri="{FF2B5EF4-FFF2-40B4-BE49-F238E27FC236}">
                <a16:creationId xmlns:a16="http://schemas.microsoft.com/office/drawing/2014/main" id="{7A84C30F-8FBA-4F01-B847-B73A6C2EA604}"/>
              </a:ext>
            </a:extLst>
          </p:cNvPr>
          <p:cNvPicPr/>
          <p:nvPr/>
        </p:nvPicPr>
        <p:blipFill>
          <a:blip r:embed="rId7"/>
          <a:stretch>
            <a:fillRect/>
          </a:stretch>
        </p:blipFill>
        <p:spPr>
          <a:xfrm>
            <a:off x="6822785" y="1082297"/>
            <a:ext cx="545515" cy="502740"/>
          </a:xfrm>
          <a:prstGeom prst="rect">
            <a:avLst/>
          </a:prstGeom>
          <a:ln>
            <a:noFill/>
          </a:ln>
        </p:spPr>
      </p:pic>
      <p:pic>
        <p:nvPicPr>
          <p:cNvPr id="15" name="Picture 8">
            <a:extLst>
              <a:ext uri="{FF2B5EF4-FFF2-40B4-BE49-F238E27FC236}">
                <a16:creationId xmlns:a16="http://schemas.microsoft.com/office/drawing/2014/main" id="{85826295-2181-4824-BC49-3DE987456740}"/>
              </a:ext>
            </a:extLst>
          </p:cNvPr>
          <p:cNvPicPr/>
          <p:nvPr/>
        </p:nvPicPr>
        <p:blipFill>
          <a:blip r:embed="rId7"/>
          <a:stretch>
            <a:fillRect/>
          </a:stretch>
        </p:blipFill>
        <p:spPr>
          <a:xfrm>
            <a:off x="7650536" y="1082297"/>
            <a:ext cx="545515" cy="502740"/>
          </a:xfrm>
          <a:prstGeom prst="rect">
            <a:avLst/>
          </a:prstGeom>
          <a:ln>
            <a:noFill/>
          </a:ln>
        </p:spPr>
      </p:pic>
      <p:pic>
        <p:nvPicPr>
          <p:cNvPr id="16" name="Picture 8">
            <a:extLst>
              <a:ext uri="{FF2B5EF4-FFF2-40B4-BE49-F238E27FC236}">
                <a16:creationId xmlns:a16="http://schemas.microsoft.com/office/drawing/2014/main" id="{AA766C58-123C-4E37-A5AB-4583271FA1DA}"/>
              </a:ext>
            </a:extLst>
          </p:cNvPr>
          <p:cNvPicPr/>
          <p:nvPr/>
        </p:nvPicPr>
        <p:blipFill>
          <a:blip r:embed="rId7"/>
          <a:stretch>
            <a:fillRect/>
          </a:stretch>
        </p:blipFill>
        <p:spPr>
          <a:xfrm>
            <a:off x="8478287" y="1082297"/>
            <a:ext cx="545515" cy="502740"/>
          </a:xfrm>
          <a:prstGeom prst="rect">
            <a:avLst/>
          </a:prstGeom>
          <a:ln>
            <a:noFill/>
          </a:ln>
        </p:spPr>
      </p:pic>
      <p:pic>
        <p:nvPicPr>
          <p:cNvPr id="17" name="Picture 8">
            <a:extLst>
              <a:ext uri="{FF2B5EF4-FFF2-40B4-BE49-F238E27FC236}">
                <a16:creationId xmlns:a16="http://schemas.microsoft.com/office/drawing/2014/main" id="{E6432646-89AD-4ECF-A2D4-52731C90ED65}"/>
              </a:ext>
            </a:extLst>
          </p:cNvPr>
          <p:cNvPicPr/>
          <p:nvPr/>
        </p:nvPicPr>
        <p:blipFill>
          <a:blip r:embed="rId7"/>
          <a:stretch>
            <a:fillRect/>
          </a:stretch>
        </p:blipFill>
        <p:spPr>
          <a:xfrm>
            <a:off x="7283944" y="1716835"/>
            <a:ext cx="545515" cy="502740"/>
          </a:xfrm>
          <a:prstGeom prst="rect">
            <a:avLst/>
          </a:prstGeom>
          <a:ln>
            <a:noFill/>
          </a:ln>
        </p:spPr>
      </p:pic>
      <p:pic>
        <p:nvPicPr>
          <p:cNvPr id="18" name="Picture 8">
            <a:extLst>
              <a:ext uri="{FF2B5EF4-FFF2-40B4-BE49-F238E27FC236}">
                <a16:creationId xmlns:a16="http://schemas.microsoft.com/office/drawing/2014/main" id="{C0373ACE-239D-4C8C-A8E2-68CAB5FB02A5}"/>
              </a:ext>
            </a:extLst>
          </p:cNvPr>
          <p:cNvPicPr/>
          <p:nvPr/>
        </p:nvPicPr>
        <p:blipFill>
          <a:blip r:embed="rId7"/>
          <a:stretch>
            <a:fillRect/>
          </a:stretch>
        </p:blipFill>
        <p:spPr>
          <a:xfrm>
            <a:off x="8111695" y="1716835"/>
            <a:ext cx="545515" cy="502740"/>
          </a:xfrm>
          <a:prstGeom prst="rect">
            <a:avLst/>
          </a:prstGeom>
          <a:ln>
            <a:noFill/>
          </a:ln>
        </p:spPr>
      </p:pic>
    </p:spTree>
    <p:extLst>
      <p:ext uri="{BB962C8B-B14F-4D97-AF65-F5344CB8AC3E}">
        <p14:creationId xmlns:p14="http://schemas.microsoft.com/office/powerpoint/2010/main" val="7004086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HPA and DCO</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101543" y="702607"/>
            <a:ext cx="8957616" cy="5971571"/>
          </a:xfrm>
          <a:prstGeom prst="rect">
            <a:avLst/>
          </a:prstGeom>
          <a:noFill/>
          <a:ln>
            <a:noFill/>
          </a:ln>
        </p:spPr>
        <p:txBody>
          <a:bodyPr lIns="90000" tIns="45000" rIns="90000" bIns="45000" anchor="t"/>
          <a:lstStyle/>
          <a:p>
            <a:pPr>
              <a:lnSpc>
                <a:spcPct val="100000"/>
              </a:lnSpc>
              <a:buFont typeface="Wingdings" charset="2"/>
              <a:buChar char=""/>
            </a:pPr>
            <a:r>
              <a:rPr lang="en-US" sz="1600" b="1" dirty="0">
                <a:solidFill>
                  <a:srgbClr val="000000"/>
                </a:solidFill>
                <a:latin typeface="Courier New" panose="02070309020205020404" pitchFamily="49" charset="0"/>
                <a:cs typeface="Courier New" panose="02070309020205020404" pitchFamily="49" charset="0"/>
              </a:rPr>
              <a:t> Host Protected Area (HPA)</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Introduced in ATA/ATAPI-4 standard that allowed system vendors to allocate reserved space outside of the BIOS &amp; OS</a:t>
            </a:r>
          </a:p>
          <a:p>
            <a:endParaRPr lang="en-US" sz="16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HPA examples include:</a:t>
            </a:r>
          </a:p>
          <a:p>
            <a:pPr marL="1257300" lvl="2" indent="-342900">
              <a:buFont typeface="Courier New" panose="02070309020205020404" pitchFamily="49" charset="0"/>
              <a:buChar char="o"/>
            </a:pPr>
            <a:r>
              <a:rPr lang="en-US" sz="1600" b="1" dirty="0">
                <a:solidFill>
                  <a:srgbClr val="000000"/>
                </a:solidFill>
                <a:latin typeface="Courier New" panose="02070309020205020404" pitchFamily="49" charset="0"/>
                <a:cs typeface="Courier New" panose="02070309020205020404" pitchFamily="49" charset="0"/>
              </a:rPr>
              <a:t>Disk Utilities</a:t>
            </a:r>
          </a:p>
          <a:p>
            <a:pPr marL="1257300" lvl="2" indent="-342900">
              <a:buFont typeface="Courier New" panose="02070309020205020404" pitchFamily="49" charset="0"/>
              <a:buChar char="o"/>
            </a:pPr>
            <a:r>
              <a:rPr lang="en-US" sz="1600" b="1" dirty="0">
                <a:solidFill>
                  <a:srgbClr val="000000"/>
                </a:solidFill>
                <a:latin typeface="Courier New" panose="02070309020205020404" pitchFamily="49" charset="0"/>
                <a:cs typeface="Courier New" panose="02070309020205020404" pitchFamily="49" charset="0"/>
              </a:rPr>
              <a:t>System Recovery Data</a:t>
            </a:r>
          </a:p>
          <a:p>
            <a:pPr marL="1257300" lvl="2" indent="-342900">
              <a:buFont typeface="Courier New" panose="02070309020205020404" pitchFamily="49" charset="0"/>
              <a:buChar char="o"/>
            </a:pPr>
            <a:r>
              <a:rPr lang="en-US" sz="1600" b="1" dirty="0">
                <a:solidFill>
                  <a:srgbClr val="000000"/>
                </a:solidFill>
                <a:latin typeface="Courier New" panose="02070309020205020404" pitchFamily="49" charset="0"/>
                <a:cs typeface="Courier New" panose="02070309020205020404" pitchFamily="49" charset="0"/>
              </a:rPr>
              <a:t>Diagnostic Tools</a:t>
            </a:r>
          </a:p>
          <a:p>
            <a:pPr marL="1257300" lvl="2" indent="-342900">
              <a:buFont typeface="Courier New" panose="02070309020205020404" pitchFamily="49" charset="0"/>
              <a:buChar char="o"/>
            </a:pPr>
            <a:r>
              <a:rPr lang="en-US" sz="1600" b="1" dirty="0">
                <a:solidFill>
                  <a:srgbClr val="000000"/>
                </a:solidFill>
                <a:latin typeface="Courier New" panose="02070309020205020404" pitchFamily="49" charset="0"/>
                <a:cs typeface="Courier New" panose="02070309020205020404" pitchFamily="49" charset="0"/>
              </a:rPr>
              <a:t>Boot Sector Code</a:t>
            </a:r>
          </a:p>
          <a:p>
            <a:pPr marL="342900" indent="-342900">
              <a:buFont typeface="Wingdings" panose="05000000000000000000" pitchFamily="2" charset="2"/>
              <a:buChar char="ü"/>
            </a:pPr>
            <a:endParaRPr lang="en-US" sz="16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The operating system does not have access to HPA and requires firmware</a:t>
            </a:r>
          </a:p>
          <a:p>
            <a:pPr marL="342900" indent="-342900">
              <a:buFont typeface="Wingdings" panose="05000000000000000000" pitchFamily="2" charset="2"/>
              <a:buChar char="Ø"/>
            </a:pPr>
            <a:endParaRPr lang="en-US" sz="16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Device Configuration Overlay (DCO)</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Introduced in ATA/ATAPI-6 standard that allows controls of disk features and made it easier to provide disk support and drive replacement across multiple vendors</a:t>
            </a:r>
          </a:p>
          <a:p>
            <a:pPr marL="800100" lvl="1" indent="-342900">
              <a:buFont typeface="Wingdings" panose="05000000000000000000" pitchFamily="2" charset="2"/>
              <a:buChar char="ü"/>
            </a:pPr>
            <a:endParaRPr lang="en-US" sz="1600" b="1" dirty="0">
              <a:solidFill>
                <a:srgbClr val="000000"/>
              </a:solidFill>
              <a:latin typeface="Courier New" panose="02070309020205020404" pitchFamily="49" charset="0"/>
              <a:cs typeface="Courier New" panose="02070309020205020404" pitchFamily="49" charset="0"/>
            </a:endParaRP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If used with HPA, DCO must be established first</a:t>
            </a:r>
          </a:p>
          <a:p>
            <a:pPr marL="800100" lvl="1" indent="-342900">
              <a:buFont typeface="Wingdings" panose="05000000000000000000" pitchFamily="2" charset="2"/>
              <a:buChar char="ü"/>
            </a:pPr>
            <a:endParaRPr lang="en-US" sz="1600" b="1" dirty="0">
              <a:solidFill>
                <a:srgbClr val="000000"/>
              </a:solidFill>
              <a:latin typeface="Courier New" panose="02070309020205020404" pitchFamily="49" charset="0"/>
              <a:cs typeface="Courier New" panose="02070309020205020404" pitchFamily="49" charset="0"/>
            </a:endParaRPr>
          </a:p>
          <a:p>
            <a:pPr marL="342900" indent="-342900">
              <a:buFont typeface="Wingdings" panose="05000000000000000000" pitchFamily="2" charset="2"/>
              <a:buChar char="Ø"/>
            </a:pPr>
            <a:r>
              <a:rPr lang="en-US" sz="1600" b="1" dirty="0">
                <a:solidFill>
                  <a:srgbClr val="000000"/>
                </a:solidFill>
                <a:latin typeface="Courier New" panose="02070309020205020404" pitchFamily="49" charset="0"/>
                <a:cs typeface="Courier New" panose="02070309020205020404" pitchFamily="49" charset="0"/>
              </a:rPr>
              <a:t>When conducting a forensics analysis, it is important to identify HPA and DCO usage as it has been used to hide malicious code and data</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dmesg</a:t>
            </a:r>
          </a:p>
          <a:p>
            <a:pPr marL="800100" lvl="1" indent="-342900">
              <a:buFont typeface="Wingdings" panose="05000000000000000000" pitchFamily="2" charset="2"/>
              <a:buChar char="ü"/>
            </a:pPr>
            <a:r>
              <a:rPr lang="en-US" sz="1600" b="1" dirty="0">
                <a:solidFill>
                  <a:srgbClr val="000000"/>
                </a:solidFill>
                <a:latin typeface="Courier New" panose="02070309020205020404" pitchFamily="49" charset="0"/>
                <a:cs typeface="Courier New" panose="02070309020205020404" pitchFamily="49" charset="0"/>
              </a:rPr>
              <a:t>hdparm</a:t>
            </a:r>
          </a:p>
        </p:txBody>
      </p:sp>
    </p:spTree>
    <p:extLst>
      <p:ext uri="{BB962C8B-B14F-4D97-AF65-F5344CB8AC3E}">
        <p14:creationId xmlns:p14="http://schemas.microsoft.com/office/powerpoint/2010/main" val="234442577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hdparm</a:t>
            </a:r>
            <a:endParaRPr dirty="0">
              <a:latin typeface="Courier New" panose="02070309020205020404" pitchFamily="49" charset="0"/>
              <a:cs typeface="Courier New" panose="02070309020205020404" pitchFamily="49" charset="0"/>
            </a:endParaRPr>
          </a:p>
        </p:txBody>
      </p:sp>
      <p:sp>
        <p:nvSpPr>
          <p:cNvPr id="6" name="CustomShape 1">
            <a:extLst>
              <a:ext uri="{FF2B5EF4-FFF2-40B4-BE49-F238E27FC236}">
                <a16:creationId xmlns:a16="http://schemas.microsoft.com/office/drawing/2014/main" id="{13FB8DC8-9B2E-4564-98B0-E15A2BDDA111}"/>
              </a:ext>
            </a:extLst>
          </p:cNvPr>
          <p:cNvSpPr/>
          <p:nvPr/>
        </p:nvSpPr>
        <p:spPr>
          <a:xfrm>
            <a:off x="101543" y="705247"/>
            <a:ext cx="8940914" cy="586409"/>
          </a:xfrm>
          <a:prstGeom prst="rect">
            <a:avLst/>
          </a:prstGeom>
          <a:noFill/>
          <a:ln>
            <a:noFill/>
          </a:ln>
        </p:spPr>
        <p:txBody>
          <a:bodyPr lIns="90000" tIns="45000" rIns="90000" bIns="45000" anchor="t"/>
          <a:lstStyle/>
          <a:p>
            <a:pPr>
              <a:lnSpc>
                <a:spcPct val="100000"/>
              </a:lnSpc>
              <a:buFont typeface="Wingdings" charset="2"/>
              <a:buChar char=""/>
            </a:pPr>
            <a:r>
              <a:rPr lang="en-US" sz="2000" b="1" dirty="0">
                <a:solidFill>
                  <a:srgbClr val="000000"/>
                </a:solidFill>
                <a:latin typeface="Courier New" panose="02070309020205020404" pitchFamily="49" charset="0"/>
                <a:cs typeface="Courier New" panose="02070309020205020404" pitchFamily="49" charset="0"/>
              </a:rPr>
              <a:t> hdparm shows and sets hard disk parameters</a:t>
            </a:r>
          </a:p>
        </p:txBody>
      </p:sp>
      <p:pic>
        <p:nvPicPr>
          <p:cNvPr id="3" name="Picture 2">
            <a:extLst>
              <a:ext uri="{FF2B5EF4-FFF2-40B4-BE49-F238E27FC236}">
                <a16:creationId xmlns:a16="http://schemas.microsoft.com/office/drawing/2014/main" id="{8B9630F4-AC9D-4F22-9766-A2F47B8BB256}"/>
              </a:ext>
            </a:extLst>
          </p:cNvPr>
          <p:cNvPicPr>
            <a:picLocks noChangeAspect="1"/>
          </p:cNvPicPr>
          <p:nvPr/>
        </p:nvPicPr>
        <p:blipFill>
          <a:blip r:embed="rId2"/>
          <a:stretch>
            <a:fillRect/>
          </a:stretch>
        </p:blipFill>
        <p:spPr>
          <a:xfrm>
            <a:off x="1222583" y="1209456"/>
            <a:ext cx="6698833" cy="5447506"/>
          </a:xfrm>
          <a:prstGeom prst="rect">
            <a:avLst/>
          </a:prstGeom>
        </p:spPr>
      </p:pic>
      <p:sp>
        <p:nvSpPr>
          <p:cNvPr id="4" name="Rectangle 3">
            <a:extLst>
              <a:ext uri="{FF2B5EF4-FFF2-40B4-BE49-F238E27FC236}">
                <a16:creationId xmlns:a16="http://schemas.microsoft.com/office/drawing/2014/main" id="{67B825FB-BEDD-4276-8A1D-CAE947039512}"/>
              </a:ext>
            </a:extLst>
          </p:cNvPr>
          <p:cNvSpPr/>
          <p:nvPr/>
        </p:nvSpPr>
        <p:spPr>
          <a:xfrm>
            <a:off x="1857080" y="2714920"/>
            <a:ext cx="1461155" cy="3676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1DE42D0-B817-416F-91FC-802211F8E453}"/>
              </a:ext>
            </a:extLst>
          </p:cNvPr>
          <p:cNvSpPr/>
          <p:nvPr/>
        </p:nvSpPr>
        <p:spPr>
          <a:xfrm>
            <a:off x="3385675" y="2744853"/>
            <a:ext cx="2440092" cy="307777"/>
          </a:xfrm>
          <a:prstGeom prst="rect">
            <a:avLst/>
          </a:prstGeom>
        </p:spPr>
        <p:txBody>
          <a:bodyPr wrap="none">
            <a:spAutoFit/>
          </a:bodyPr>
          <a:lstStyle/>
          <a:p>
            <a:pPr algn="ctr"/>
            <a:r>
              <a:rPr lang="en-US" sz="1400" b="1" dirty="0">
                <a:solidFill>
                  <a:srgbClr val="FF0000"/>
                </a:solidFill>
                <a:latin typeface="Courier New" panose="02070309020205020404" pitchFamily="49" charset="0"/>
                <a:cs typeface="Courier New" panose="02070309020205020404" pitchFamily="49" charset="0"/>
              </a:rPr>
              <a:t>ATA/ATAPI-6 Standard </a:t>
            </a:r>
            <a:endParaRPr lang="en-US" sz="1400" dirty="0">
              <a:solidFill>
                <a:srgbClr val="FF0000"/>
              </a:solidFill>
            </a:endParaRPr>
          </a:p>
        </p:txBody>
      </p:sp>
      <p:sp>
        <p:nvSpPr>
          <p:cNvPr id="9" name="Rectangle 8">
            <a:extLst>
              <a:ext uri="{FF2B5EF4-FFF2-40B4-BE49-F238E27FC236}">
                <a16:creationId xmlns:a16="http://schemas.microsoft.com/office/drawing/2014/main" id="{3764D502-ED7B-49E6-877F-4C4CBB4D8081}"/>
              </a:ext>
            </a:extLst>
          </p:cNvPr>
          <p:cNvSpPr/>
          <p:nvPr/>
        </p:nvSpPr>
        <p:spPr>
          <a:xfrm>
            <a:off x="1857080" y="4243635"/>
            <a:ext cx="3827283" cy="1775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2E5C24-D250-4867-9D57-BFE6FED12616}"/>
              </a:ext>
            </a:extLst>
          </p:cNvPr>
          <p:cNvSpPr/>
          <p:nvPr/>
        </p:nvSpPr>
        <p:spPr>
          <a:xfrm>
            <a:off x="5761824" y="3982025"/>
            <a:ext cx="1580881" cy="523220"/>
          </a:xfrm>
          <a:prstGeom prst="rect">
            <a:avLst/>
          </a:prstGeom>
        </p:spPr>
        <p:txBody>
          <a:bodyPr wrap="none">
            <a:spAutoFit/>
          </a:bodyPr>
          <a:lstStyle/>
          <a:p>
            <a:pPr algn="ctr"/>
            <a:r>
              <a:rPr lang="en-US" sz="1400" b="1" dirty="0">
                <a:solidFill>
                  <a:srgbClr val="FF0000"/>
                </a:solidFill>
                <a:latin typeface="Courier New" panose="02070309020205020404" pitchFamily="49" charset="0"/>
                <a:cs typeface="Courier New" panose="02070309020205020404" pitchFamily="49" charset="0"/>
              </a:rPr>
              <a:t>Logical Block</a:t>
            </a:r>
          </a:p>
          <a:p>
            <a:pPr algn="ctr"/>
            <a:r>
              <a:rPr lang="en-US" sz="1400" b="1" dirty="0">
                <a:solidFill>
                  <a:srgbClr val="FF0000"/>
                </a:solidFill>
                <a:latin typeface="Courier New" panose="02070309020205020404" pitchFamily="49" charset="0"/>
                <a:cs typeface="Courier New" panose="02070309020205020404" pitchFamily="49" charset="0"/>
              </a:rPr>
              <a:t>Addressing</a:t>
            </a:r>
            <a:endParaRPr lang="en-US" sz="1400" dirty="0">
              <a:solidFill>
                <a:srgbClr val="FF0000"/>
              </a:solidFill>
            </a:endParaRPr>
          </a:p>
        </p:txBody>
      </p:sp>
    </p:spTree>
    <p:extLst>
      <p:ext uri="{BB962C8B-B14F-4D97-AF65-F5344CB8AC3E}">
        <p14:creationId xmlns:p14="http://schemas.microsoft.com/office/powerpoint/2010/main" val="425209424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522145" y="59636"/>
            <a:ext cx="8140148" cy="586409"/>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hdparm – Disk Features</a:t>
            </a:r>
            <a:endParaRPr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F583985F-7D3F-47D4-A9BC-BFC5D8E74475}"/>
              </a:ext>
            </a:extLst>
          </p:cNvPr>
          <p:cNvPicPr>
            <a:picLocks noChangeAspect="1"/>
          </p:cNvPicPr>
          <p:nvPr/>
        </p:nvPicPr>
        <p:blipFill>
          <a:blip r:embed="rId2"/>
          <a:stretch>
            <a:fillRect/>
          </a:stretch>
        </p:blipFill>
        <p:spPr>
          <a:xfrm>
            <a:off x="2071687" y="1220132"/>
            <a:ext cx="5000625" cy="5000625"/>
          </a:xfrm>
          <a:prstGeom prst="rect">
            <a:avLst/>
          </a:prstGeom>
        </p:spPr>
      </p:pic>
      <p:sp>
        <p:nvSpPr>
          <p:cNvPr id="7" name="Rectangle 6">
            <a:extLst>
              <a:ext uri="{FF2B5EF4-FFF2-40B4-BE49-F238E27FC236}">
                <a16:creationId xmlns:a16="http://schemas.microsoft.com/office/drawing/2014/main" id="{522CF21C-6ED7-49AF-B82B-1935A817C72D}"/>
              </a:ext>
            </a:extLst>
          </p:cNvPr>
          <p:cNvSpPr/>
          <p:nvPr/>
        </p:nvSpPr>
        <p:spPr>
          <a:xfrm>
            <a:off x="3431357" y="3447854"/>
            <a:ext cx="3535052" cy="1814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FE4824-E26B-4F28-8A6F-F3D448C86F42}"/>
              </a:ext>
            </a:extLst>
          </p:cNvPr>
          <p:cNvSpPr/>
          <p:nvPr/>
        </p:nvSpPr>
        <p:spPr>
          <a:xfrm>
            <a:off x="7591679" y="3384698"/>
            <a:ext cx="936475" cy="307777"/>
          </a:xfrm>
          <a:prstGeom prst="rect">
            <a:avLst/>
          </a:prstGeom>
        </p:spPr>
        <p:txBody>
          <a:bodyPr wrap="none">
            <a:spAutoFit/>
          </a:bodyPr>
          <a:lstStyle/>
          <a:p>
            <a:pPr algn="ctr"/>
            <a:r>
              <a:rPr lang="en-US" sz="1400" b="1" dirty="0">
                <a:solidFill>
                  <a:srgbClr val="FF0000"/>
                </a:solidFill>
                <a:latin typeface="Courier New" panose="02070309020205020404" pitchFamily="49" charset="0"/>
                <a:cs typeface="Courier New" panose="02070309020205020404" pitchFamily="49" charset="0"/>
              </a:rPr>
              <a:t>DCO Set</a:t>
            </a:r>
          </a:p>
        </p:txBody>
      </p:sp>
      <p:sp>
        <p:nvSpPr>
          <p:cNvPr id="4" name="Rectangle 3">
            <a:extLst>
              <a:ext uri="{FF2B5EF4-FFF2-40B4-BE49-F238E27FC236}">
                <a16:creationId xmlns:a16="http://schemas.microsoft.com/office/drawing/2014/main" id="{A9E2D8EE-C261-4919-9697-1AAE2AA8E43D}"/>
              </a:ext>
            </a:extLst>
          </p:cNvPr>
          <p:cNvSpPr/>
          <p:nvPr/>
        </p:nvSpPr>
        <p:spPr>
          <a:xfrm>
            <a:off x="7110020" y="1269902"/>
            <a:ext cx="1899795" cy="954107"/>
          </a:xfrm>
          <a:prstGeom prst="rect">
            <a:avLst/>
          </a:prstGeom>
        </p:spPr>
        <p:txBody>
          <a:bodyPr wrap="square">
            <a:spAutoFit/>
          </a:bodyPr>
          <a:lstStyle/>
          <a:p>
            <a:pPr algn="ctr"/>
            <a:r>
              <a:rPr lang="en-US" sz="1400" b="1" dirty="0">
                <a:solidFill>
                  <a:srgbClr val="FF0000"/>
                </a:solidFill>
                <a:latin typeface="Courier New" panose="02070309020205020404" pitchFamily="49" charset="0"/>
                <a:cs typeface="Courier New" panose="02070309020205020404" pitchFamily="49" charset="0"/>
              </a:rPr>
              <a:t>Self-Monitoring</a:t>
            </a:r>
          </a:p>
          <a:p>
            <a:pPr algn="ctr"/>
            <a:r>
              <a:rPr lang="en-US" sz="1400" b="1" dirty="0">
                <a:solidFill>
                  <a:srgbClr val="FF0000"/>
                </a:solidFill>
                <a:latin typeface="Courier New" panose="02070309020205020404" pitchFamily="49" charset="0"/>
                <a:cs typeface="Courier New" panose="02070309020205020404" pitchFamily="49" charset="0"/>
              </a:rPr>
              <a:t>Analysis and</a:t>
            </a:r>
          </a:p>
          <a:p>
            <a:pPr algn="ctr"/>
            <a:r>
              <a:rPr lang="en-US" sz="1400" b="1" dirty="0">
                <a:solidFill>
                  <a:srgbClr val="FF0000"/>
                </a:solidFill>
                <a:latin typeface="Courier New" panose="02070309020205020404" pitchFamily="49" charset="0"/>
                <a:cs typeface="Courier New" panose="02070309020205020404" pitchFamily="49" charset="0"/>
              </a:rPr>
              <a:t>Reporting Technology</a:t>
            </a:r>
          </a:p>
        </p:txBody>
      </p:sp>
      <p:sp>
        <p:nvSpPr>
          <p:cNvPr id="9" name="Rectangle 8">
            <a:extLst>
              <a:ext uri="{FF2B5EF4-FFF2-40B4-BE49-F238E27FC236}">
                <a16:creationId xmlns:a16="http://schemas.microsoft.com/office/drawing/2014/main" id="{829478DE-1DF5-4D3E-B83F-4FAB412A8A22}"/>
              </a:ext>
            </a:extLst>
          </p:cNvPr>
          <p:cNvSpPr/>
          <p:nvPr/>
        </p:nvSpPr>
        <p:spPr>
          <a:xfrm>
            <a:off x="3431357" y="1565490"/>
            <a:ext cx="1555422" cy="1814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14594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2078460" y="0"/>
            <a:ext cx="5289840" cy="860400"/>
          </a:xfrm>
          <a:prstGeom prst="rect">
            <a:avLst/>
          </a:prstGeom>
          <a:noFill/>
          <a:ln>
            <a:noFill/>
          </a:ln>
        </p:spPr>
        <p:txBody>
          <a:bodyPr lIns="90000" tIns="45000" rIns="90000" bIns="45000" anchor="ctr"/>
          <a:lstStyle/>
          <a:p>
            <a:pPr algn="ctr">
              <a:lnSpc>
                <a:spcPct val="100000"/>
              </a:lnSpc>
            </a:pPr>
            <a:r>
              <a:rPr lang="en-US" sz="2800" b="1">
                <a:latin typeface="Courier New" panose="02070309020205020404" pitchFamily="49" charset="0"/>
                <a:cs typeface="Courier New" panose="02070309020205020404" pitchFamily="49" charset="0"/>
              </a:rPr>
              <a:t>Type II Hypervisor</a:t>
            </a:r>
            <a:endParaRPr lang="en-US" sz="2800">
              <a:latin typeface="Courier New" panose="02070309020205020404" pitchFamily="49" charset="0"/>
              <a:cs typeface="Courier New" panose="02070309020205020404" pitchFamily="49" charset="0"/>
            </a:endParaRPr>
          </a:p>
        </p:txBody>
      </p:sp>
      <p:sp>
        <p:nvSpPr>
          <p:cNvPr id="6" name="Rectangle 5"/>
          <p:cNvSpPr/>
          <p:nvPr/>
        </p:nvSpPr>
        <p:spPr>
          <a:xfrm>
            <a:off x="0" y="6565612"/>
            <a:ext cx="9044135" cy="292388"/>
          </a:xfrm>
          <a:prstGeom prst="rect">
            <a:avLst/>
          </a:prstGeom>
        </p:spPr>
        <p:txBody>
          <a:bodyPr wrap="square">
            <a:spAutoFit/>
          </a:bodyPr>
          <a:lstStyle/>
          <a:p>
            <a:r>
              <a:rPr lang="en-US" sz="1300" b="1">
                <a:latin typeface="Courier New" panose="02070309020205020404" pitchFamily="49" charset="0"/>
                <a:cs typeface="Courier New" panose="02070309020205020404" pitchFamily="49" charset="0"/>
              </a:rPr>
              <a:t>http://www.ibm.com/developerworks/websphere/techjournal/1506_dejesus/1506_dejesus-trs.html</a:t>
            </a:r>
          </a:p>
        </p:txBody>
      </p:sp>
      <p:pic>
        <p:nvPicPr>
          <p:cNvPr id="7" name="Picture 8">
            <a:extLst>
              <a:ext uri="{FF2B5EF4-FFF2-40B4-BE49-F238E27FC236}">
                <a16:creationId xmlns:a16="http://schemas.microsoft.com/office/drawing/2014/main" id="{0339C89A-6B71-49B7-8E4D-E16A37CEFE7E}"/>
              </a:ext>
            </a:extLst>
          </p:cNvPr>
          <p:cNvPicPr/>
          <p:nvPr/>
        </p:nvPicPr>
        <p:blipFill>
          <a:blip r:embed="rId2"/>
          <a:stretch>
            <a:fillRect/>
          </a:stretch>
        </p:blipFill>
        <p:spPr>
          <a:xfrm>
            <a:off x="7238999" y="4353265"/>
            <a:ext cx="1091029" cy="1005480"/>
          </a:xfrm>
          <a:prstGeom prst="rect">
            <a:avLst/>
          </a:prstGeom>
          <a:ln>
            <a:noFill/>
          </a:ln>
        </p:spPr>
      </p:pic>
      <p:pic>
        <p:nvPicPr>
          <p:cNvPr id="8" name="Picture 2" descr="Types of hypervisors">
            <a:extLst>
              <a:ext uri="{FF2B5EF4-FFF2-40B4-BE49-F238E27FC236}">
                <a16:creationId xmlns:a16="http://schemas.microsoft.com/office/drawing/2014/main" id="{A798FC13-3ED9-4DF1-8DCD-8A6E578B99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308" b="12205"/>
          <a:stretch/>
        </p:blipFill>
        <p:spPr bwMode="auto">
          <a:xfrm>
            <a:off x="270187" y="1030902"/>
            <a:ext cx="4098572" cy="5168017"/>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0C05FBD9-80BE-4B81-AD4D-9B7D78F68061}"/>
              </a:ext>
            </a:extLst>
          </p:cNvPr>
          <p:cNvSpPr/>
          <p:nvPr/>
        </p:nvSpPr>
        <p:spPr>
          <a:xfrm>
            <a:off x="4522067" y="4517558"/>
            <a:ext cx="1745724" cy="67689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BF4CC46C-016F-4635-9D91-829A87947769}"/>
              </a:ext>
            </a:extLst>
          </p:cNvPr>
          <p:cNvSpPr/>
          <p:nvPr/>
        </p:nvSpPr>
        <p:spPr>
          <a:xfrm>
            <a:off x="4522067" y="3131798"/>
            <a:ext cx="1745724" cy="67689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DB3E232D-9E91-440E-AF50-314535E62310}"/>
              </a:ext>
            </a:extLst>
          </p:cNvPr>
          <p:cNvSpPr/>
          <p:nvPr/>
        </p:nvSpPr>
        <p:spPr>
          <a:xfrm>
            <a:off x="4522067" y="2313900"/>
            <a:ext cx="1745724" cy="67689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44BEE1F7-5C81-4EA2-B778-31A537553634}"/>
              </a:ext>
            </a:extLst>
          </p:cNvPr>
          <p:cNvSpPr/>
          <p:nvPr/>
        </p:nvSpPr>
        <p:spPr>
          <a:xfrm>
            <a:off x="4522067" y="1289873"/>
            <a:ext cx="1745724" cy="67689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8">
            <a:extLst>
              <a:ext uri="{FF2B5EF4-FFF2-40B4-BE49-F238E27FC236}">
                <a16:creationId xmlns:a16="http://schemas.microsoft.com/office/drawing/2014/main" id="{42B55D93-AFC8-441A-BD94-3A682DF66989}"/>
              </a:ext>
            </a:extLst>
          </p:cNvPr>
          <p:cNvPicPr/>
          <p:nvPr/>
        </p:nvPicPr>
        <p:blipFill>
          <a:blip r:embed="rId2"/>
          <a:stretch>
            <a:fillRect/>
          </a:stretch>
        </p:blipFill>
        <p:spPr>
          <a:xfrm>
            <a:off x="6672796" y="1098234"/>
            <a:ext cx="545515" cy="502740"/>
          </a:xfrm>
          <a:prstGeom prst="rect">
            <a:avLst/>
          </a:prstGeom>
          <a:ln>
            <a:noFill/>
          </a:ln>
        </p:spPr>
      </p:pic>
      <p:pic>
        <p:nvPicPr>
          <p:cNvPr id="14" name="Picture 8">
            <a:extLst>
              <a:ext uri="{FF2B5EF4-FFF2-40B4-BE49-F238E27FC236}">
                <a16:creationId xmlns:a16="http://schemas.microsoft.com/office/drawing/2014/main" id="{C8806A71-53B4-4611-8F3A-FAB3CE8CD8B0}"/>
              </a:ext>
            </a:extLst>
          </p:cNvPr>
          <p:cNvPicPr/>
          <p:nvPr/>
        </p:nvPicPr>
        <p:blipFill>
          <a:blip r:embed="rId2"/>
          <a:stretch>
            <a:fillRect/>
          </a:stretch>
        </p:blipFill>
        <p:spPr>
          <a:xfrm>
            <a:off x="7500547" y="1098234"/>
            <a:ext cx="545515" cy="502740"/>
          </a:xfrm>
          <a:prstGeom prst="rect">
            <a:avLst/>
          </a:prstGeom>
          <a:ln>
            <a:noFill/>
          </a:ln>
        </p:spPr>
      </p:pic>
      <p:pic>
        <p:nvPicPr>
          <p:cNvPr id="15" name="Picture 8">
            <a:extLst>
              <a:ext uri="{FF2B5EF4-FFF2-40B4-BE49-F238E27FC236}">
                <a16:creationId xmlns:a16="http://schemas.microsoft.com/office/drawing/2014/main" id="{6B9C7786-D831-4F5F-935E-35120766E9C6}"/>
              </a:ext>
            </a:extLst>
          </p:cNvPr>
          <p:cNvPicPr/>
          <p:nvPr/>
        </p:nvPicPr>
        <p:blipFill>
          <a:blip r:embed="rId2"/>
          <a:stretch>
            <a:fillRect/>
          </a:stretch>
        </p:blipFill>
        <p:spPr>
          <a:xfrm>
            <a:off x="8328298" y="1098234"/>
            <a:ext cx="545515" cy="502740"/>
          </a:xfrm>
          <a:prstGeom prst="rect">
            <a:avLst/>
          </a:prstGeom>
          <a:ln>
            <a:noFill/>
          </a:ln>
        </p:spPr>
      </p:pic>
      <p:pic>
        <p:nvPicPr>
          <p:cNvPr id="16" name="Picture 8">
            <a:extLst>
              <a:ext uri="{FF2B5EF4-FFF2-40B4-BE49-F238E27FC236}">
                <a16:creationId xmlns:a16="http://schemas.microsoft.com/office/drawing/2014/main" id="{96A78DEB-EEEF-40DB-8190-D2701933CF87}"/>
              </a:ext>
            </a:extLst>
          </p:cNvPr>
          <p:cNvPicPr/>
          <p:nvPr/>
        </p:nvPicPr>
        <p:blipFill>
          <a:blip r:embed="rId2"/>
          <a:stretch>
            <a:fillRect/>
          </a:stretch>
        </p:blipFill>
        <p:spPr>
          <a:xfrm>
            <a:off x="7133955" y="1732772"/>
            <a:ext cx="545515" cy="502740"/>
          </a:xfrm>
          <a:prstGeom prst="rect">
            <a:avLst/>
          </a:prstGeom>
          <a:ln>
            <a:noFill/>
          </a:ln>
        </p:spPr>
      </p:pic>
      <p:pic>
        <p:nvPicPr>
          <p:cNvPr id="17" name="Picture 8">
            <a:extLst>
              <a:ext uri="{FF2B5EF4-FFF2-40B4-BE49-F238E27FC236}">
                <a16:creationId xmlns:a16="http://schemas.microsoft.com/office/drawing/2014/main" id="{1A80A845-1BD7-4779-8722-22DCA4BBB1E6}"/>
              </a:ext>
            </a:extLst>
          </p:cNvPr>
          <p:cNvPicPr/>
          <p:nvPr/>
        </p:nvPicPr>
        <p:blipFill>
          <a:blip r:embed="rId2"/>
          <a:stretch>
            <a:fillRect/>
          </a:stretch>
        </p:blipFill>
        <p:spPr>
          <a:xfrm>
            <a:off x="7961706" y="1732772"/>
            <a:ext cx="545515" cy="502740"/>
          </a:xfrm>
          <a:prstGeom prst="rect">
            <a:avLst/>
          </a:prstGeom>
          <a:ln>
            <a:noFill/>
          </a:ln>
        </p:spPr>
      </p:pic>
      <p:pic>
        <p:nvPicPr>
          <p:cNvPr id="3" name="Picture 2">
            <a:extLst>
              <a:ext uri="{FF2B5EF4-FFF2-40B4-BE49-F238E27FC236}">
                <a16:creationId xmlns:a16="http://schemas.microsoft.com/office/drawing/2014/main" id="{DB55B10A-1D0D-48B9-93F9-0474789E6C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4137" y="3236205"/>
            <a:ext cx="517943" cy="517943"/>
          </a:xfrm>
          <a:prstGeom prst="rect">
            <a:avLst/>
          </a:prstGeom>
        </p:spPr>
      </p:pic>
      <p:pic>
        <p:nvPicPr>
          <p:cNvPr id="18" name="Picture 17">
            <a:extLst>
              <a:ext uri="{FF2B5EF4-FFF2-40B4-BE49-F238E27FC236}">
                <a16:creationId xmlns:a16="http://schemas.microsoft.com/office/drawing/2014/main" id="{C772B036-4DFC-4306-8C52-80BBC2ECEA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0301" y="3236205"/>
            <a:ext cx="592678" cy="654671"/>
          </a:xfrm>
          <a:prstGeom prst="rect">
            <a:avLst/>
          </a:prstGeom>
        </p:spPr>
      </p:pic>
      <p:pic>
        <p:nvPicPr>
          <p:cNvPr id="24" name="Picture 23">
            <a:extLst>
              <a:ext uri="{FF2B5EF4-FFF2-40B4-BE49-F238E27FC236}">
                <a16:creationId xmlns:a16="http://schemas.microsoft.com/office/drawing/2014/main" id="{07FB0E8B-7484-4E27-A476-0F9F9F669C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11200" y="3236205"/>
            <a:ext cx="517566" cy="517566"/>
          </a:xfrm>
          <a:prstGeom prst="rect">
            <a:avLst/>
          </a:prstGeom>
        </p:spPr>
      </p:pic>
      <p:pic>
        <p:nvPicPr>
          <p:cNvPr id="26" name="Picture 25">
            <a:extLst>
              <a:ext uri="{FF2B5EF4-FFF2-40B4-BE49-F238E27FC236}">
                <a16:creationId xmlns:a16="http://schemas.microsoft.com/office/drawing/2014/main" id="{F5365BD3-B4D9-443B-BC25-57EDF0B79B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6032" y="2330563"/>
            <a:ext cx="1666875" cy="714375"/>
          </a:xfrm>
          <a:prstGeom prst="rect">
            <a:avLst/>
          </a:prstGeom>
        </p:spPr>
      </p:pic>
    </p:spTree>
    <p:extLst>
      <p:ext uri="{BB962C8B-B14F-4D97-AF65-F5344CB8AC3E}">
        <p14:creationId xmlns:p14="http://schemas.microsoft.com/office/powerpoint/2010/main" val="21639754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CustomShape 2"/>
          <p:cNvSpPr/>
          <p:nvPr/>
        </p:nvSpPr>
        <p:spPr>
          <a:xfrm>
            <a:off x="2078460" y="0"/>
            <a:ext cx="5289840" cy="860400"/>
          </a:xfrm>
          <a:prstGeom prst="rect">
            <a:avLst/>
          </a:prstGeom>
          <a:noFill/>
          <a:ln>
            <a:noFill/>
          </a:ln>
        </p:spPr>
        <p:txBody>
          <a:bodyPr lIns="90000" tIns="45000" rIns="90000" bIns="45000" anchor="ctr"/>
          <a:lstStyle/>
          <a:p>
            <a:pPr algn="ctr">
              <a:lnSpc>
                <a:spcPct val="100000"/>
              </a:lnSpc>
            </a:pPr>
            <a:r>
              <a:rPr lang="en-US" sz="2800" b="1" dirty="0">
                <a:latin typeface="Courier New" panose="02070309020205020404" pitchFamily="49" charset="0"/>
                <a:cs typeface="Courier New" panose="02070309020205020404" pitchFamily="49" charset="0"/>
              </a:rPr>
              <a:t>Hypervisor Type Examples</a:t>
            </a:r>
            <a:endParaRPr lang="en-US" sz="2800" dirty="0">
              <a:latin typeface="Courier New" panose="02070309020205020404" pitchFamily="49" charset="0"/>
              <a:cs typeface="Courier New" panose="02070309020205020404" pitchFamily="49" charset="0"/>
            </a:endParaRPr>
          </a:p>
        </p:txBody>
      </p:sp>
      <p:graphicFrame>
        <p:nvGraphicFramePr>
          <p:cNvPr id="2" name="Table 1">
            <a:extLst>
              <a:ext uri="{FF2B5EF4-FFF2-40B4-BE49-F238E27FC236}">
                <a16:creationId xmlns:a16="http://schemas.microsoft.com/office/drawing/2014/main" id="{722A607B-C662-436B-9243-2C4ABA03D5B4}"/>
              </a:ext>
            </a:extLst>
          </p:cNvPr>
          <p:cNvGraphicFramePr>
            <a:graphicFrameLocks noGrp="1"/>
          </p:cNvGraphicFramePr>
          <p:nvPr>
            <p:extLst/>
          </p:nvPr>
        </p:nvGraphicFramePr>
        <p:xfrm>
          <a:off x="2591118" y="2036056"/>
          <a:ext cx="3961765" cy="2595880"/>
        </p:xfrm>
        <a:graphic>
          <a:graphicData uri="http://schemas.openxmlformats.org/drawingml/2006/table">
            <a:tbl>
              <a:tblPr firstRow="1" bandRow="1">
                <a:tableStyleId>{073A0DAA-6AF3-43AB-8588-CEC1D06C72B9}</a:tableStyleId>
              </a:tblPr>
              <a:tblGrid>
                <a:gridCol w="1821180">
                  <a:extLst>
                    <a:ext uri="{9D8B030D-6E8A-4147-A177-3AD203B41FA5}">
                      <a16:colId xmlns:a16="http://schemas.microsoft.com/office/drawing/2014/main" val="3362180590"/>
                    </a:ext>
                  </a:extLst>
                </a:gridCol>
                <a:gridCol w="1275080">
                  <a:extLst>
                    <a:ext uri="{9D8B030D-6E8A-4147-A177-3AD203B41FA5}">
                      <a16:colId xmlns:a16="http://schemas.microsoft.com/office/drawing/2014/main" val="4127888112"/>
                    </a:ext>
                  </a:extLst>
                </a:gridCol>
                <a:gridCol w="865505">
                  <a:extLst>
                    <a:ext uri="{9D8B030D-6E8A-4147-A177-3AD203B41FA5}">
                      <a16:colId xmlns:a16="http://schemas.microsoft.com/office/drawing/2014/main" val="2190270944"/>
                    </a:ext>
                  </a:extLst>
                </a:gridCol>
              </a:tblGrid>
              <a:tr h="370840">
                <a:tc>
                  <a:txBody>
                    <a:bodyPr/>
                    <a:lstStyle/>
                    <a:p>
                      <a:pPr algn="ctr"/>
                      <a:r>
                        <a:rPr lang="en-US" sz="1800" b="1" dirty="0">
                          <a:latin typeface="Courier New" panose="02070309020205020404" pitchFamily="49" charset="0"/>
                          <a:cs typeface="Courier New" panose="02070309020205020404" pitchFamily="49" charset="0"/>
                        </a:rPr>
                        <a:t>Hypervisor</a:t>
                      </a:r>
                    </a:p>
                  </a:txBody>
                  <a:tcPr/>
                </a:tc>
                <a:tc>
                  <a:txBody>
                    <a:bodyPr/>
                    <a:lstStyle/>
                    <a:p>
                      <a:pPr algn="ctr"/>
                      <a:r>
                        <a:rPr lang="en-US" sz="1800" b="1" dirty="0">
                          <a:latin typeface="Courier New" panose="02070309020205020404" pitchFamily="49" charset="0"/>
                          <a:cs typeface="Courier New" panose="02070309020205020404" pitchFamily="49" charset="0"/>
                        </a:rPr>
                        <a:t>Vendor</a:t>
                      </a:r>
                    </a:p>
                  </a:txBody>
                  <a:tcPr/>
                </a:tc>
                <a:tc>
                  <a:txBody>
                    <a:bodyPr/>
                    <a:lstStyle/>
                    <a:p>
                      <a:pPr algn="ctr"/>
                      <a:r>
                        <a:rPr lang="en-US" sz="1800" b="1" dirty="0">
                          <a:latin typeface="Courier New" panose="02070309020205020404" pitchFamily="49" charset="0"/>
                          <a:cs typeface="Courier New" panose="02070309020205020404" pitchFamily="49" charset="0"/>
                        </a:rPr>
                        <a:t>Type</a:t>
                      </a:r>
                    </a:p>
                  </a:txBody>
                  <a:tcPr/>
                </a:tc>
                <a:extLst>
                  <a:ext uri="{0D108BD9-81ED-4DB2-BD59-A6C34878D82A}">
                    <a16:rowId xmlns:a16="http://schemas.microsoft.com/office/drawing/2014/main" val="3473327477"/>
                  </a:ext>
                </a:extLst>
              </a:tr>
              <a:tr h="370840">
                <a:tc>
                  <a:txBody>
                    <a:bodyPr/>
                    <a:lstStyle/>
                    <a:p>
                      <a:pPr algn="ctr"/>
                      <a:r>
                        <a:rPr lang="en-US" sz="1800" b="1" dirty="0">
                          <a:latin typeface="Courier New" panose="02070309020205020404" pitchFamily="49" charset="0"/>
                          <a:cs typeface="Courier New" panose="02070309020205020404" pitchFamily="49" charset="0"/>
                        </a:rPr>
                        <a:t>ESX / </a:t>
                      </a:r>
                      <a:r>
                        <a:rPr lang="en-US" sz="1800" b="1" dirty="0" err="1">
                          <a:latin typeface="Courier New" panose="02070309020205020404" pitchFamily="49" charset="0"/>
                          <a:cs typeface="Courier New" panose="02070309020205020404" pitchFamily="49" charset="0"/>
                        </a:rPr>
                        <a:t>ESXi</a:t>
                      </a:r>
                      <a:r>
                        <a:rPr lang="en-US" sz="1800" b="1" dirty="0">
                          <a:latin typeface="Courier New" panose="02070309020205020404" pitchFamily="49" charset="0"/>
                          <a:cs typeface="Courier New" panose="02070309020205020404" pitchFamily="49" charset="0"/>
                        </a:rPr>
                        <a:t>*</a:t>
                      </a:r>
                    </a:p>
                  </a:txBody>
                  <a:tcPr/>
                </a:tc>
                <a:tc>
                  <a:txBody>
                    <a:bodyPr/>
                    <a:lstStyle/>
                    <a:p>
                      <a:pPr algn="ctr"/>
                      <a:r>
                        <a:rPr lang="en-US" sz="1800" b="1" dirty="0">
                          <a:latin typeface="Courier New" panose="02070309020205020404" pitchFamily="49" charset="0"/>
                          <a:cs typeface="Courier New" panose="02070309020205020404" pitchFamily="49" charset="0"/>
                        </a:rPr>
                        <a:t>VMWare</a:t>
                      </a:r>
                    </a:p>
                  </a:txBody>
                  <a:tcPr/>
                </a:tc>
                <a:tc>
                  <a:txBody>
                    <a:bodyPr/>
                    <a:lstStyle/>
                    <a:p>
                      <a:pPr algn="ctr"/>
                      <a:r>
                        <a:rPr lang="en-US" sz="1800" b="1" dirty="0">
                          <a:latin typeface="Courier New" panose="02070309020205020404" pitchFamily="49" charset="0"/>
                          <a:cs typeface="Courier New" panose="02070309020205020404" pitchFamily="49" charset="0"/>
                        </a:rPr>
                        <a:t>I</a:t>
                      </a:r>
                    </a:p>
                  </a:txBody>
                  <a:tcPr/>
                </a:tc>
                <a:extLst>
                  <a:ext uri="{0D108BD9-81ED-4DB2-BD59-A6C34878D82A}">
                    <a16:rowId xmlns:a16="http://schemas.microsoft.com/office/drawing/2014/main" val="3011434295"/>
                  </a:ext>
                </a:extLst>
              </a:tr>
              <a:tr h="370840">
                <a:tc>
                  <a:txBody>
                    <a:bodyPr/>
                    <a:lstStyle/>
                    <a:p>
                      <a:pPr algn="ctr"/>
                      <a:r>
                        <a:rPr lang="en-US" sz="1800" b="1" dirty="0" err="1">
                          <a:latin typeface="Courier New" panose="02070309020205020404" pitchFamily="49" charset="0"/>
                          <a:cs typeface="Courier New" panose="02070309020205020404" pitchFamily="49" charset="0"/>
                        </a:rPr>
                        <a:t>ZenServer</a:t>
                      </a:r>
                      <a:endParaRPr lang="en-US" sz="1800" b="1" dirty="0">
                        <a:latin typeface="Courier New" panose="02070309020205020404" pitchFamily="49" charset="0"/>
                        <a:cs typeface="Courier New" panose="02070309020205020404" pitchFamily="49" charset="0"/>
                      </a:endParaRPr>
                    </a:p>
                  </a:txBody>
                  <a:tcPr/>
                </a:tc>
                <a:tc>
                  <a:txBody>
                    <a:bodyPr/>
                    <a:lstStyle/>
                    <a:p>
                      <a:pPr algn="ctr"/>
                      <a:r>
                        <a:rPr lang="en-US" sz="1800" b="1" dirty="0">
                          <a:latin typeface="Courier New" panose="02070309020205020404" pitchFamily="49" charset="0"/>
                          <a:cs typeface="Courier New" panose="02070309020205020404" pitchFamily="49" charset="0"/>
                        </a:rPr>
                        <a:t>Citrix</a:t>
                      </a:r>
                    </a:p>
                  </a:txBody>
                  <a:tcPr/>
                </a:tc>
                <a:tc>
                  <a:txBody>
                    <a:bodyPr/>
                    <a:lstStyle/>
                    <a:p>
                      <a:pPr algn="ctr"/>
                      <a:r>
                        <a:rPr lang="en-US" sz="1800" b="1" dirty="0">
                          <a:latin typeface="Courier New" panose="02070309020205020404" pitchFamily="49" charset="0"/>
                          <a:cs typeface="Courier New" panose="02070309020205020404" pitchFamily="49" charset="0"/>
                        </a:rPr>
                        <a:t>I</a:t>
                      </a:r>
                    </a:p>
                  </a:txBody>
                  <a:tcPr/>
                </a:tc>
                <a:extLst>
                  <a:ext uri="{0D108BD9-81ED-4DB2-BD59-A6C34878D82A}">
                    <a16:rowId xmlns:a16="http://schemas.microsoft.com/office/drawing/2014/main" val="570026978"/>
                  </a:ext>
                </a:extLst>
              </a:tr>
              <a:tr h="370840">
                <a:tc>
                  <a:txBody>
                    <a:bodyPr/>
                    <a:lstStyle/>
                    <a:p>
                      <a:pPr algn="ctr"/>
                      <a:r>
                        <a:rPr lang="en-US" sz="1800" b="1" dirty="0">
                          <a:latin typeface="Courier New" panose="02070309020205020404" pitchFamily="49" charset="0"/>
                          <a:cs typeface="Courier New" panose="02070309020205020404" pitchFamily="49" charset="0"/>
                        </a:rPr>
                        <a:t>Hyper-V</a:t>
                      </a:r>
                    </a:p>
                  </a:txBody>
                  <a:tcPr/>
                </a:tc>
                <a:tc>
                  <a:txBody>
                    <a:bodyPr/>
                    <a:lstStyle/>
                    <a:p>
                      <a:pPr algn="ctr"/>
                      <a:r>
                        <a:rPr lang="en-US" sz="1800" b="1" dirty="0">
                          <a:latin typeface="Courier New" panose="02070309020205020404" pitchFamily="49" charset="0"/>
                          <a:cs typeface="Courier New" panose="02070309020205020404" pitchFamily="49" charset="0"/>
                        </a:rPr>
                        <a:t>Windows</a:t>
                      </a:r>
                    </a:p>
                  </a:txBody>
                  <a:tcPr/>
                </a:tc>
                <a:tc>
                  <a:txBody>
                    <a:bodyPr/>
                    <a:lstStyle/>
                    <a:p>
                      <a:pPr algn="ctr"/>
                      <a:r>
                        <a:rPr lang="en-US" sz="1800" b="1" dirty="0">
                          <a:latin typeface="Courier New" panose="02070309020205020404" pitchFamily="49" charset="0"/>
                          <a:cs typeface="Courier New" panose="02070309020205020404" pitchFamily="49" charset="0"/>
                        </a:rPr>
                        <a:t>I</a:t>
                      </a:r>
                    </a:p>
                  </a:txBody>
                  <a:tcPr/>
                </a:tc>
                <a:extLst>
                  <a:ext uri="{0D108BD9-81ED-4DB2-BD59-A6C34878D82A}">
                    <a16:rowId xmlns:a16="http://schemas.microsoft.com/office/drawing/2014/main" val="1635545009"/>
                  </a:ext>
                </a:extLst>
              </a:tr>
              <a:tr h="370840">
                <a:tc>
                  <a:txBody>
                    <a:bodyPr/>
                    <a:lstStyle/>
                    <a:p>
                      <a:pPr algn="ctr"/>
                      <a:r>
                        <a:rPr lang="en-US" sz="1800" b="1" dirty="0">
                          <a:latin typeface="Courier New" panose="02070309020205020404" pitchFamily="49" charset="0"/>
                          <a:cs typeface="Courier New" panose="02070309020205020404" pitchFamily="49" charset="0"/>
                        </a:rPr>
                        <a:t>Workstation</a:t>
                      </a:r>
                    </a:p>
                  </a:txBody>
                  <a:tcPr/>
                </a:tc>
                <a:tc>
                  <a:txBody>
                    <a:bodyPr/>
                    <a:lstStyle/>
                    <a:p>
                      <a:pPr algn="ctr"/>
                      <a:r>
                        <a:rPr lang="en-US" sz="1800" b="1" dirty="0">
                          <a:latin typeface="Courier New" panose="02070309020205020404" pitchFamily="49" charset="0"/>
                          <a:cs typeface="Courier New" panose="02070309020205020404" pitchFamily="49" charset="0"/>
                        </a:rPr>
                        <a:t>VMWare</a:t>
                      </a:r>
                    </a:p>
                  </a:txBody>
                  <a:tcPr/>
                </a:tc>
                <a:tc>
                  <a:txBody>
                    <a:bodyPr/>
                    <a:lstStyle/>
                    <a:p>
                      <a:pPr algn="ctr"/>
                      <a:r>
                        <a:rPr lang="en-US" sz="1800" b="1" dirty="0">
                          <a:latin typeface="Courier New" panose="02070309020205020404" pitchFamily="49" charset="0"/>
                          <a:cs typeface="Courier New" panose="02070309020205020404" pitchFamily="49" charset="0"/>
                        </a:rPr>
                        <a:t>II</a:t>
                      </a:r>
                    </a:p>
                  </a:txBody>
                  <a:tcPr/>
                </a:tc>
                <a:extLst>
                  <a:ext uri="{0D108BD9-81ED-4DB2-BD59-A6C34878D82A}">
                    <a16:rowId xmlns:a16="http://schemas.microsoft.com/office/drawing/2014/main" val="1127686942"/>
                  </a:ext>
                </a:extLst>
              </a:tr>
              <a:tr h="370840">
                <a:tc>
                  <a:txBody>
                    <a:bodyPr/>
                    <a:lstStyle/>
                    <a:p>
                      <a:pPr algn="ctr"/>
                      <a:r>
                        <a:rPr lang="en-US" sz="1800" b="1" dirty="0">
                          <a:latin typeface="Courier New" panose="02070309020205020404" pitchFamily="49" charset="0"/>
                          <a:cs typeface="Courier New" panose="02070309020205020404" pitchFamily="49" charset="0"/>
                        </a:rPr>
                        <a:t>Player</a:t>
                      </a:r>
                    </a:p>
                  </a:txBody>
                  <a:tcPr/>
                </a:tc>
                <a:tc>
                  <a:txBody>
                    <a:bodyPr/>
                    <a:lstStyle/>
                    <a:p>
                      <a:pPr algn="ctr"/>
                      <a:r>
                        <a:rPr lang="en-US" sz="1800" b="1" dirty="0">
                          <a:latin typeface="Courier New" panose="02070309020205020404" pitchFamily="49" charset="0"/>
                          <a:cs typeface="Courier New" panose="02070309020205020404" pitchFamily="49" charset="0"/>
                        </a:rPr>
                        <a:t>VMWare</a:t>
                      </a:r>
                    </a:p>
                  </a:txBody>
                  <a:tcPr/>
                </a:tc>
                <a:tc>
                  <a:txBody>
                    <a:bodyPr/>
                    <a:lstStyle/>
                    <a:p>
                      <a:pPr algn="ctr"/>
                      <a:r>
                        <a:rPr lang="en-US" sz="1800" b="1" dirty="0">
                          <a:latin typeface="Courier New" panose="02070309020205020404" pitchFamily="49" charset="0"/>
                          <a:cs typeface="Courier New" panose="02070309020205020404" pitchFamily="49" charset="0"/>
                        </a:rPr>
                        <a:t>II</a:t>
                      </a:r>
                    </a:p>
                  </a:txBody>
                  <a:tcPr/>
                </a:tc>
                <a:extLst>
                  <a:ext uri="{0D108BD9-81ED-4DB2-BD59-A6C34878D82A}">
                    <a16:rowId xmlns:a16="http://schemas.microsoft.com/office/drawing/2014/main" val="91878451"/>
                  </a:ext>
                </a:extLst>
              </a:tr>
              <a:tr h="370840">
                <a:tc>
                  <a:txBody>
                    <a:bodyPr/>
                    <a:lstStyle/>
                    <a:p>
                      <a:pPr algn="ctr"/>
                      <a:r>
                        <a:rPr lang="en-US" sz="1800" b="1" dirty="0">
                          <a:latin typeface="Courier New" panose="02070309020205020404" pitchFamily="49" charset="0"/>
                          <a:cs typeface="Courier New" panose="02070309020205020404" pitchFamily="49" charset="0"/>
                        </a:rPr>
                        <a:t>VirtualBox</a:t>
                      </a:r>
                    </a:p>
                  </a:txBody>
                  <a:tcPr/>
                </a:tc>
                <a:tc>
                  <a:txBody>
                    <a:bodyPr/>
                    <a:lstStyle/>
                    <a:p>
                      <a:pPr algn="ctr"/>
                      <a:r>
                        <a:rPr lang="en-US" sz="1800" b="1" dirty="0">
                          <a:latin typeface="Courier New" panose="02070309020205020404" pitchFamily="49" charset="0"/>
                          <a:cs typeface="Courier New" panose="02070309020205020404" pitchFamily="49" charset="0"/>
                        </a:rPr>
                        <a:t>Oracle</a:t>
                      </a:r>
                    </a:p>
                  </a:txBody>
                  <a:tcPr/>
                </a:tc>
                <a:tc>
                  <a:txBody>
                    <a:bodyPr/>
                    <a:lstStyle/>
                    <a:p>
                      <a:pPr algn="ctr"/>
                      <a:r>
                        <a:rPr lang="en-US" sz="1800" b="1" dirty="0">
                          <a:latin typeface="Courier New" panose="02070309020205020404" pitchFamily="49" charset="0"/>
                          <a:cs typeface="Courier New" panose="02070309020205020404" pitchFamily="49" charset="0"/>
                        </a:rPr>
                        <a:t>II</a:t>
                      </a:r>
                    </a:p>
                  </a:txBody>
                  <a:tcPr/>
                </a:tc>
                <a:extLst>
                  <a:ext uri="{0D108BD9-81ED-4DB2-BD59-A6C34878D82A}">
                    <a16:rowId xmlns:a16="http://schemas.microsoft.com/office/drawing/2014/main" val="2293056498"/>
                  </a:ext>
                </a:extLst>
              </a:tr>
            </a:tbl>
          </a:graphicData>
        </a:graphic>
      </p:graphicFrame>
      <p:sp>
        <p:nvSpPr>
          <p:cNvPr id="3" name="Rectangle 2">
            <a:extLst>
              <a:ext uri="{FF2B5EF4-FFF2-40B4-BE49-F238E27FC236}">
                <a16:creationId xmlns:a16="http://schemas.microsoft.com/office/drawing/2014/main" id="{2BA0EA5B-5F50-4262-9073-55B063913768}"/>
              </a:ext>
            </a:extLst>
          </p:cNvPr>
          <p:cNvSpPr/>
          <p:nvPr/>
        </p:nvSpPr>
        <p:spPr>
          <a:xfrm>
            <a:off x="61179" y="6510019"/>
            <a:ext cx="1795684" cy="307777"/>
          </a:xfrm>
          <a:prstGeom prst="rect">
            <a:avLst/>
          </a:prstGeom>
        </p:spPr>
        <p:txBody>
          <a:bodyPr wrap="none">
            <a:spAutoFit/>
          </a:bodyPr>
          <a:lstStyle/>
          <a:p>
            <a:r>
              <a:rPr lang="en-US" sz="1400" b="1" dirty="0">
                <a:latin typeface="Courier New" panose="02070309020205020404" pitchFamily="49" charset="0"/>
                <a:cs typeface="Courier New" panose="02070309020205020404" pitchFamily="49" charset="0"/>
              </a:rPr>
              <a:t>* Elastic Sky X</a:t>
            </a:r>
            <a:endParaRPr lang="en-US" sz="1400" dirty="0">
              <a:latin typeface="Courier New" panose="02070309020205020404" pitchFamily="49" charset="0"/>
              <a:cs typeface="Courier New" panose="02070309020205020404" pitchFamily="49" charset="0"/>
            </a:endParaRPr>
          </a:p>
        </p:txBody>
      </p:sp>
      <p:sp>
        <p:nvSpPr>
          <p:cNvPr id="18" name="CustomShape 1">
            <a:extLst>
              <a:ext uri="{FF2B5EF4-FFF2-40B4-BE49-F238E27FC236}">
                <a16:creationId xmlns:a16="http://schemas.microsoft.com/office/drawing/2014/main" id="{5CD75220-9634-4E1D-9488-0B6B2CB59E8D}"/>
              </a:ext>
            </a:extLst>
          </p:cNvPr>
          <p:cNvSpPr/>
          <p:nvPr/>
        </p:nvSpPr>
        <p:spPr>
          <a:xfrm>
            <a:off x="349219" y="998988"/>
            <a:ext cx="8653320" cy="766518"/>
          </a:xfrm>
          <a:prstGeom prst="rect">
            <a:avLst/>
          </a:prstGeom>
          <a:noFill/>
          <a:ln>
            <a:noFill/>
          </a:ln>
        </p:spPr>
        <p:txBody>
          <a:bodyPr lIns="90000" tIns="45000" rIns="90000" bIns="45000"/>
          <a:lstStyle/>
          <a:p>
            <a:pPr>
              <a:lnSpc>
                <a:spcPct val="100000"/>
              </a:lnSpc>
              <a:buFont typeface="Wingdings" charset="2"/>
              <a:buChar char=""/>
            </a:pPr>
            <a:r>
              <a:rPr lang="en-US" sz="2200" b="1" dirty="0">
                <a:solidFill>
                  <a:srgbClr val="000000"/>
                </a:solidFill>
                <a:latin typeface="Courier New" panose="02070309020205020404" pitchFamily="49" charset="0"/>
                <a:cs typeface="Courier New" panose="02070309020205020404" pitchFamily="49" charset="0"/>
              </a:rPr>
              <a:t> Keep in mind that SYS-501 is a vendor agnostic exam</a:t>
            </a:r>
          </a:p>
        </p:txBody>
      </p:sp>
      <p:pic>
        <p:nvPicPr>
          <p:cNvPr id="5" name="Picture 4">
            <a:extLst>
              <a:ext uri="{FF2B5EF4-FFF2-40B4-BE49-F238E27FC236}">
                <a16:creationId xmlns:a16="http://schemas.microsoft.com/office/drawing/2014/main" id="{189E0832-3A8C-4E21-957D-6488BBC01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19" y="3280041"/>
            <a:ext cx="1828800" cy="559496"/>
          </a:xfrm>
          <a:prstGeom prst="rect">
            <a:avLst/>
          </a:prstGeom>
        </p:spPr>
      </p:pic>
      <p:pic>
        <p:nvPicPr>
          <p:cNvPr id="22" name="Picture 21">
            <a:extLst>
              <a:ext uri="{FF2B5EF4-FFF2-40B4-BE49-F238E27FC236}">
                <a16:creationId xmlns:a16="http://schemas.microsoft.com/office/drawing/2014/main" id="{B5355DBA-5775-4647-95DA-F52E61D95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3989" y="3145234"/>
            <a:ext cx="1934588" cy="829109"/>
          </a:xfrm>
          <a:prstGeom prst="rect">
            <a:avLst/>
          </a:prstGeom>
        </p:spPr>
      </p:pic>
      <p:pic>
        <p:nvPicPr>
          <p:cNvPr id="24" name="Picture 23">
            <a:extLst>
              <a:ext uri="{FF2B5EF4-FFF2-40B4-BE49-F238E27FC236}">
                <a16:creationId xmlns:a16="http://schemas.microsoft.com/office/drawing/2014/main" id="{5F237BD1-3DCB-498B-86C9-06CFA60C2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407" y="4980390"/>
            <a:ext cx="1129612" cy="1129612"/>
          </a:xfrm>
          <a:prstGeom prst="rect">
            <a:avLst/>
          </a:prstGeom>
        </p:spPr>
      </p:pic>
      <p:pic>
        <p:nvPicPr>
          <p:cNvPr id="26" name="Picture 25">
            <a:extLst>
              <a:ext uri="{FF2B5EF4-FFF2-40B4-BE49-F238E27FC236}">
                <a16:creationId xmlns:a16="http://schemas.microsoft.com/office/drawing/2014/main" id="{5A037B09-067A-4745-B031-B40F374748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3975" y="5138663"/>
            <a:ext cx="2576051" cy="813066"/>
          </a:xfrm>
          <a:prstGeom prst="rect">
            <a:avLst/>
          </a:prstGeom>
        </p:spPr>
      </p:pic>
      <p:pic>
        <p:nvPicPr>
          <p:cNvPr id="28" name="Graphic 27">
            <a:extLst>
              <a:ext uri="{FF2B5EF4-FFF2-40B4-BE49-F238E27FC236}">
                <a16:creationId xmlns:a16="http://schemas.microsoft.com/office/drawing/2014/main" id="{B7914700-ADE8-4608-A9A1-981A56697582}"/>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r="77765"/>
          <a:stretch/>
        </p:blipFill>
        <p:spPr>
          <a:xfrm>
            <a:off x="7208323" y="5020424"/>
            <a:ext cx="994521" cy="1089578"/>
          </a:xfrm>
          <a:prstGeom prst="rect">
            <a:avLst/>
          </a:prstGeom>
        </p:spPr>
      </p:pic>
    </p:spTree>
    <p:extLst>
      <p:ext uri="{BB962C8B-B14F-4D97-AF65-F5344CB8AC3E}">
        <p14:creationId xmlns:p14="http://schemas.microsoft.com/office/powerpoint/2010/main" val="103086433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9212</TotalTime>
  <Words>3235</Words>
  <Application>Microsoft Office PowerPoint</Application>
  <PresentationFormat>On-screen Show (4:3)</PresentationFormat>
  <Paragraphs>715</Paragraphs>
  <Slides>72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Courier New</vt:lpstr>
      <vt:lpstr>StarSymbol</vt:lpstr>
      <vt:lpstr>Times New Roman</vt:lpstr>
      <vt:lpstr>Wingdings</vt:lpstr>
      <vt:lpstr>Office Theme</vt:lpstr>
      <vt:lpstr>COMP 5350 / 6350 / 6356  Digital Forensics Spring 2019</vt:lpstr>
      <vt:lpstr>Forensics Testing Environment Setup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Storage Media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Media Detection and Configuration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Boot Camp Introduction</dc:title>
  <dc:creator>sjmills1</dc:creator>
  <cp:lastModifiedBy>Jason Cuneo</cp:lastModifiedBy>
  <cp:revision>651</cp:revision>
  <dcterms:modified xsi:type="dcterms:W3CDTF">2019-01-18T23:32:14Z</dcterms:modified>
</cp:coreProperties>
</file>